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sldIdLst>
    <p:sldId id="257" r:id="rId2"/>
    <p:sldId id="273" r:id="rId3"/>
    <p:sldId id="283" r:id="rId4"/>
    <p:sldId id="275" r:id="rId5"/>
    <p:sldId id="259" r:id="rId6"/>
    <p:sldId id="276" r:id="rId7"/>
    <p:sldId id="260" r:id="rId8"/>
    <p:sldId id="277" r:id="rId9"/>
    <p:sldId id="284" r:id="rId10"/>
    <p:sldId id="262" r:id="rId11"/>
    <p:sldId id="278" r:id="rId12"/>
    <p:sldId id="279" r:id="rId13"/>
    <p:sldId id="263" r:id="rId14"/>
    <p:sldId id="264" r:id="rId15"/>
    <p:sldId id="265" r:id="rId16"/>
    <p:sldId id="280" r:id="rId17"/>
    <p:sldId id="266" r:id="rId18"/>
    <p:sldId id="267" r:id="rId19"/>
    <p:sldId id="281" r:id="rId20"/>
    <p:sldId id="268" r:id="rId21"/>
    <p:sldId id="269" r:id="rId22"/>
    <p:sldId id="270" r:id="rId23"/>
    <p:sldId id="282"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16"/>
    <p:restoredTop sz="89184"/>
  </p:normalViewPr>
  <p:slideViewPr>
    <p:cSldViewPr snapToGrid="0" snapToObjects="1">
      <p:cViewPr>
        <p:scale>
          <a:sx n="56" d="100"/>
          <a:sy n="56" d="100"/>
        </p:scale>
        <p:origin x="3184" y="1416"/>
      </p:cViewPr>
      <p:guideLst/>
    </p:cSldViewPr>
  </p:slideViewPr>
  <p:notesTextViewPr>
    <p:cViewPr>
      <p:scale>
        <a:sx n="1" d="1"/>
        <a:sy n="1" d="1"/>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53B1BE-FE8C-814A-90D4-6CF33227DE84}" type="datetimeFigureOut">
              <a:rPr lang="en-US" smtClean="0"/>
              <a:t>10/2/19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94D9AC-FBCF-4148-A4B8-61809624D7AF}" type="slidenum">
              <a:rPr lang="en-US" smtClean="0"/>
              <a:t>‹#›</a:t>
            </a:fld>
            <a:endParaRPr lang="en-US"/>
          </a:p>
        </p:txBody>
      </p:sp>
    </p:spTree>
    <p:extLst>
      <p:ext uri="{BB962C8B-B14F-4D97-AF65-F5344CB8AC3E}">
        <p14:creationId xmlns:p14="http://schemas.microsoft.com/office/powerpoint/2010/main" val="727690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Desire the Word</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On page 12 is the acrostic for this seminar.  This can be used as a handout; a chart that can be uncovered as you look at the lives of the women who illustrate the concepts; or as an overhead.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Page 13 is a handout.  Most of the ideas are covered in the seminar.  You may want to review it with the group as a summary.</a:t>
            </a:r>
            <a:endParaRPr lang="en-US" dirty="0"/>
          </a:p>
        </p:txBody>
      </p:sp>
      <p:sp>
        <p:nvSpPr>
          <p:cNvPr id="4" name="Slide Number Placeholder 3"/>
          <p:cNvSpPr>
            <a:spLocks noGrp="1"/>
          </p:cNvSpPr>
          <p:nvPr>
            <p:ph type="sldNum" sz="quarter" idx="10"/>
          </p:nvPr>
        </p:nvSpPr>
        <p:spPr/>
        <p:txBody>
          <a:bodyPr/>
          <a:lstStyle/>
          <a:p>
            <a:fld id="{5694D9AC-FBCF-4148-A4B8-61809624D7AF}" type="slidenum">
              <a:rPr lang="en-US" smtClean="0"/>
              <a:t>1</a:t>
            </a:fld>
            <a:endParaRPr lang="en-US"/>
          </a:p>
        </p:txBody>
      </p:sp>
    </p:spTree>
    <p:extLst>
      <p:ext uri="{BB962C8B-B14F-4D97-AF65-F5344CB8AC3E}">
        <p14:creationId xmlns:p14="http://schemas.microsoft.com/office/powerpoint/2010/main" val="659667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 - Schedule Time with the Word</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Elizabeth Dole, a woman who has served her government as Secretary of Transportation and later as Secretary of Labor, resigned in 1990 to become the first female president of the American Red Cross since Clara Barton.  She is a career woman who has learned to schedule time with the Word.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Once at a prayer breakfast she talked about the need to eliminate the non-essentials from life so that we might focus on what is truly important—a relationship with Jesus Christ.  She confessed to her own problems with priorities.  As a result, she found herself facing spiritual starvation.  Something had to change.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Elizabeth gave up some responsibilities.  She joined a weekly Bible Study group and </a:t>
            </a:r>
          </a:p>
          <a:p>
            <a:r>
              <a:rPr lang="en-US" sz="1200" kern="1200" dirty="0">
                <a:solidFill>
                  <a:schemeClr val="tx1"/>
                </a:solidFill>
                <a:effectLst/>
                <a:latin typeface="+mn-lt"/>
                <a:ea typeface="+mn-ea"/>
                <a:cs typeface="+mn-cs"/>
              </a:rPr>
              <a:t>began to put time with God as the number one priority in her life.  She scheduled her devotions for the early morning before her husband got up.</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Is time with God on your daily schedule of things to do?  Have you made time with Him in your day?  The devil will see that you are kept busy with good things:  home, family, housework, job, community activities and even church work.  He is happy when you are too busy to include time with God on your schedule.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the Martha among us He says, “Woman, you are troubled about many things.  Mary hath chosen that good part.”</a:t>
            </a:r>
          </a:p>
        </p:txBody>
      </p:sp>
      <p:sp>
        <p:nvSpPr>
          <p:cNvPr id="4" name="Slide Number Placeholder 3"/>
          <p:cNvSpPr>
            <a:spLocks noGrp="1"/>
          </p:cNvSpPr>
          <p:nvPr>
            <p:ph type="sldNum" sz="quarter" idx="10"/>
          </p:nvPr>
        </p:nvSpPr>
        <p:spPr/>
        <p:txBody>
          <a:bodyPr/>
          <a:lstStyle/>
          <a:p>
            <a:fld id="{5694D9AC-FBCF-4148-A4B8-61809624D7AF}" type="slidenum">
              <a:rPr lang="en-US" smtClean="0"/>
              <a:t>10</a:t>
            </a:fld>
            <a:endParaRPr lang="en-US"/>
          </a:p>
        </p:txBody>
      </p:sp>
    </p:spTree>
    <p:extLst>
      <p:ext uri="{BB962C8B-B14F-4D97-AF65-F5344CB8AC3E}">
        <p14:creationId xmlns:p14="http://schemas.microsoft.com/office/powerpoint/2010/main" val="1133709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Becky </a:t>
            </a:r>
            <a:r>
              <a:rPr lang="en-US" sz="1200" kern="1200" dirty="0" err="1">
                <a:solidFill>
                  <a:schemeClr val="tx1"/>
                </a:solidFill>
                <a:effectLst/>
                <a:latin typeface="+mn-lt"/>
                <a:ea typeface="+mn-ea"/>
                <a:cs typeface="+mn-cs"/>
              </a:rPr>
              <a:t>Tiribassi</a:t>
            </a:r>
            <a:r>
              <a:rPr lang="en-US" sz="1200" kern="1200" dirty="0">
                <a:solidFill>
                  <a:schemeClr val="tx1"/>
                </a:solidFill>
                <a:effectLst/>
                <a:latin typeface="+mn-lt"/>
                <a:ea typeface="+mn-ea"/>
                <a:cs typeface="+mn-cs"/>
              </a:rPr>
              <a:t>, author of several books on prayer, was converted when she was in her early twenties.  She immediately had a great desire to witness for her Lord and became heavily involved in Campus Life and the Youth for Christ program.  She spent her time evangelizing high school kids, telling them how she had found Christ the answer to her problems.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like so many of us, she became extremely busy with doing God’s will.  She was so taken up with church work that she had no time to desire God’s Word.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One day Becky was leading a youth group in Bible study about how to spend time with God every day, and she felt convicted.  She realized she was so busy serving God that she was only spending two or three minutes pursuing His presence in the Word each day.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“I’m burned out,” she thought.  “I’ve got to stop this and get my priorities straight.”  Shortly after that, she attended a prayer seminar.  One of the speakers said, “Prayerlessness is a sin.”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Becky was shocked.  As the truth of that statement sunk in, she thought</a:t>
            </a:r>
            <a:r>
              <a:rPr lang="en-US" sz="1200" i="1" kern="1200" dirty="0">
                <a:solidFill>
                  <a:schemeClr val="tx1"/>
                </a:solidFill>
                <a:effectLst/>
                <a:latin typeface="+mn-lt"/>
                <a:ea typeface="+mn-ea"/>
                <a:cs typeface="+mn-cs"/>
              </a:rPr>
              <a:t>, It’s true.  I make time for what I consider a priority.  Where in all my activity is time for God?  Yet I say that I love Him.</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694D9AC-FBCF-4148-A4B8-61809624D7AF}" type="slidenum">
              <a:rPr lang="en-US" smtClean="0"/>
              <a:t>11</a:t>
            </a:fld>
            <a:endParaRPr lang="en-US"/>
          </a:p>
        </p:txBody>
      </p:sp>
    </p:spTree>
    <p:extLst>
      <p:ext uri="{BB962C8B-B14F-4D97-AF65-F5344CB8AC3E}">
        <p14:creationId xmlns:p14="http://schemas.microsoft.com/office/powerpoint/2010/main" val="692419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Becky made a decision to pray one hour every day with her Bible open before her.  That was in 1984 and she has kept that vow.  </a:t>
            </a:r>
            <a:r>
              <a:rPr lang="en-US" sz="1200" b="1" kern="1200" dirty="0">
                <a:solidFill>
                  <a:schemeClr val="tx1"/>
                </a:solidFill>
                <a:effectLst/>
                <a:latin typeface="+mn-lt"/>
                <a:ea typeface="+mn-ea"/>
                <a:cs typeface="+mn-cs"/>
              </a:rPr>
              <a:t>Quoting </a:t>
            </a:r>
            <a:r>
              <a:rPr lang="en-US" sz="1200" b="1" kern="1200" dirty="0" err="1">
                <a:solidFill>
                  <a:schemeClr val="tx1"/>
                </a:solidFill>
                <a:effectLst/>
                <a:latin typeface="+mn-lt"/>
                <a:ea typeface="+mn-ea"/>
                <a:cs typeface="+mn-cs"/>
              </a:rPr>
              <a:t>Corrie</a:t>
            </a:r>
            <a:r>
              <a:rPr lang="en-US" sz="1200" b="1" kern="1200" dirty="0">
                <a:solidFill>
                  <a:schemeClr val="tx1"/>
                </a:solidFill>
                <a:effectLst/>
                <a:latin typeface="+mn-lt"/>
                <a:ea typeface="+mn-ea"/>
                <a:cs typeface="+mn-cs"/>
              </a:rPr>
              <a:t> ten Boom, she advises, “Don’t pray when you feel like it.  Don’t read your Bible when you feel like it.  Make an appointment with the King.”</a:t>
            </a:r>
          </a:p>
          <a:p>
            <a:r>
              <a:rPr lang="en-US" sz="1200" b="1"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Becky began doing just that.  She wrote in her hour every day on her calendar.  If anyone called or something came up to interrupt, she’d say she had an appointment.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Becky got her priorities in order, made a commitment, then scheduled that time into her day.  It meant spending less time watching TV at night so she could go to bed early and get up one hour earlier.  It meant not allowing anything else to crowd out that hour, but she testifies that it has been worth it.</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5694D9AC-FBCF-4148-A4B8-61809624D7AF}" type="slidenum">
              <a:rPr lang="en-US" smtClean="0"/>
              <a:t>12</a:t>
            </a:fld>
            <a:endParaRPr lang="en-US"/>
          </a:p>
        </p:txBody>
      </p:sp>
    </p:spTree>
    <p:extLst>
      <p:ext uri="{BB962C8B-B14F-4D97-AF65-F5344CB8AC3E}">
        <p14:creationId xmlns:p14="http://schemas.microsoft.com/office/powerpoint/2010/main" val="633097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She writes, “When I began to eliminate some of the business of my life and to focus on the gifts God has given me, I began to accomplish more.  I learned to say no.”</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Becky used three tools to help her: a calendar, a devotional plan, and she learned to </a:t>
            </a:r>
          </a:p>
          <a:p>
            <a:r>
              <a:rPr lang="en-US" sz="1200" kern="1200" dirty="0">
                <a:solidFill>
                  <a:schemeClr val="tx1"/>
                </a:solidFill>
                <a:effectLst/>
                <a:latin typeface="+mn-lt"/>
                <a:ea typeface="+mn-ea"/>
                <a:cs typeface="+mn-cs"/>
              </a:rPr>
              <a:t>say no.		</a:t>
            </a:r>
          </a:p>
          <a:p>
            <a:endParaRPr lang="en-US" dirty="0"/>
          </a:p>
        </p:txBody>
      </p:sp>
      <p:sp>
        <p:nvSpPr>
          <p:cNvPr id="4" name="Slide Number Placeholder 3"/>
          <p:cNvSpPr>
            <a:spLocks noGrp="1"/>
          </p:cNvSpPr>
          <p:nvPr>
            <p:ph type="sldNum" sz="quarter" idx="10"/>
          </p:nvPr>
        </p:nvSpPr>
        <p:spPr/>
        <p:txBody>
          <a:bodyPr/>
          <a:lstStyle/>
          <a:p>
            <a:fld id="{5694D9AC-FBCF-4148-A4B8-61809624D7AF}" type="slidenum">
              <a:rPr lang="en-US" smtClean="0"/>
              <a:t>13</a:t>
            </a:fld>
            <a:endParaRPr lang="en-US"/>
          </a:p>
        </p:txBody>
      </p:sp>
    </p:spTree>
    <p:extLst>
      <p:ext uri="{BB962C8B-B14F-4D97-AF65-F5344CB8AC3E}">
        <p14:creationId xmlns:p14="http://schemas.microsoft.com/office/powerpoint/2010/main" val="79206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04800"/>
            <a:ext cx="1778000" cy="1333500"/>
          </a:xfrm>
        </p:spPr>
      </p:sp>
      <p:sp>
        <p:nvSpPr>
          <p:cNvPr id="3" name="Notes Placeholder 2"/>
          <p:cNvSpPr>
            <a:spLocks noGrp="1"/>
          </p:cNvSpPr>
          <p:nvPr>
            <p:ph type="body" idx="1"/>
          </p:nvPr>
        </p:nvSpPr>
        <p:spPr>
          <a:xfrm>
            <a:off x="685800" y="1752600"/>
            <a:ext cx="5486400" cy="3600450"/>
          </a:xfrm>
        </p:spPr>
        <p:txBody>
          <a:bodyPr/>
          <a:lstStyle/>
          <a:p>
            <a:r>
              <a:rPr lang="en-US" sz="1200" b="1" i="1" kern="1200" dirty="0">
                <a:solidFill>
                  <a:schemeClr val="tx1"/>
                </a:solidFill>
                <a:effectLst/>
                <a:latin typeface="+mn-lt"/>
                <a:ea typeface="+mn-ea"/>
                <a:cs typeface="+mn-cs"/>
              </a:rPr>
              <a:t>I - Invite Jesus to help you</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Twenty-one-year-old Emilie Barnes had reason to feel stressed out.  She had two toddlers of her own plus three of her brother’s children to care for since his wife had left him.  Five children kept her constantly “hurried, hassled, and hustled.”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One afternoon she put the children to bed for a nap, then lay down to rest herself.  She fell asleep and was awakened sometime later by little Keri.  The child was covered with red paint!  Drops of red led her to the neighbor’s yard where there was an open can of paint.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Emilie was upset.  What a mess!  She closed the can, cleaned the floor, and cleaned Keri.</a:t>
            </a:r>
          </a:p>
          <a:p>
            <a:r>
              <a:rPr lang="en-US" sz="1200" kern="1200" dirty="0">
                <a:solidFill>
                  <a:schemeClr val="tx1"/>
                </a:solidFill>
                <a:effectLst/>
                <a:latin typeface="+mn-lt"/>
                <a:ea typeface="+mn-ea"/>
                <a:cs typeface="+mn-cs"/>
              </a:rPr>
              <a:t>“Keri, that was a very naughty thing to do!  See how much work it caused me.  I’m putting you back to bed and you MUST stay there!  Do NOT go near the paint again!”  Keri nodded her head and lay down obediently.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Emilie lay back down, exhausted.  She was no sooner asleep when Keri toddled back outside.  Emilie awoke, sensing something was wrong.  She checked the bedroom.  </a:t>
            </a:r>
            <a:r>
              <a:rPr lang="en-US" sz="1200" i="1" kern="1200" dirty="0">
                <a:solidFill>
                  <a:schemeClr val="tx1"/>
                </a:solidFill>
                <a:effectLst/>
                <a:latin typeface="+mn-lt"/>
                <a:ea typeface="+mn-ea"/>
                <a:cs typeface="+mn-cs"/>
              </a:rPr>
              <a:t>No Keri!</a:t>
            </a:r>
            <a:r>
              <a:rPr lang="en-US" sz="1200" kern="1200" dirty="0">
                <a:solidFill>
                  <a:schemeClr val="tx1"/>
                </a:solidFill>
                <a:effectLst/>
                <a:latin typeface="+mn-lt"/>
                <a:ea typeface="+mn-ea"/>
                <a:cs typeface="+mn-cs"/>
              </a:rPr>
              <a:t>  She ran outside to find her once more in the red paint.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Emilie was reaching the breaking point.  “Lord, how can I cope?”  she cried.  “You’ve got to help me.  I’m washing and ironing and </a:t>
            </a:r>
            <a:r>
              <a:rPr lang="en-US" sz="1200" kern="1200" dirty="0" err="1">
                <a:solidFill>
                  <a:schemeClr val="tx1"/>
                </a:solidFill>
                <a:effectLst/>
                <a:latin typeface="+mn-lt"/>
                <a:ea typeface="+mn-ea"/>
                <a:cs typeface="+mn-cs"/>
              </a:rPr>
              <a:t>pottying</a:t>
            </a:r>
            <a:r>
              <a:rPr lang="en-US" sz="1200" kern="1200" dirty="0">
                <a:solidFill>
                  <a:schemeClr val="tx1"/>
                </a:solidFill>
                <a:effectLst/>
                <a:latin typeface="+mn-lt"/>
                <a:ea typeface="+mn-ea"/>
                <a:cs typeface="+mn-cs"/>
              </a:rPr>
              <a:t> and diapering and mothering 24 hours a day and I can’t handle it.  I’ve not got a minute to myself”</a:t>
            </a:r>
          </a:p>
          <a:p>
            <a:r>
              <a:rPr lang="en-US" sz="1200" kern="1200" dirty="0">
                <a:solidFill>
                  <a:schemeClr val="tx1"/>
                </a:solidFill>
                <a:effectLst/>
                <a:latin typeface="+mn-lt"/>
                <a:ea typeface="+mn-ea"/>
                <a:cs typeface="+mn-cs"/>
              </a:rPr>
              <a:t>Amidst the turmoil of her mind, she felt God speaking to her, “Emilie, you could get up early mornings when the house is quiet.  You need to spend some time with me committing your day to Me.”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“Okay, Lord,” Emilie agreed.  She forced herself to set her alarm at ten minutes to five each morning.  She read her Bible, then prayed.  She began presenting her “To-do List” for the day to Him, asking Him to make her the mother He wanted her to be.  She asked Him to help her get her work done so that she could love, touch, and hug her children.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She says, “God met my need every day that I committed my work to Him.”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Emilie began to get organized.  And the Lord gave her some wonderful ideas to save time.  She presents seminars now on “More Hours in My Day.”</a:t>
            </a:r>
          </a:p>
        </p:txBody>
      </p:sp>
      <p:sp>
        <p:nvSpPr>
          <p:cNvPr id="4" name="Slide Number Placeholder 3"/>
          <p:cNvSpPr>
            <a:spLocks noGrp="1"/>
          </p:cNvSpPr>
          <p:nvPr>
            <p:ph type="sldNum" sz="quarter" idx="10"/>
          </p:nvPr>
        </p:nvSpPr>
        <p:spPr/>
        <p:txBody>
          <a:bodyPr/>
          <a:lstStyle/>
          <a:p>
            <a:fld id="{5694D9AC-FBCF-4148-A4B8-61809624D7AF}" type="slidenum">
              <a:rPr lang="en-US" smtClean="0"/>
              <a:t>14</a:t>
            </a:fld>
            <a:endParaRPr lang="en-US"/>
          </a:p>
        </p:txBody>
      </p:sp>
    </p:spTree>
    <p:extLst>
      <p:ext uri="{BB962C8B-B14F-4D97-AF65-F5344CB8AC3E}">
        <p14:creationId xmlns:p14="http://schemas.microsoft.com/office/powerpoint/2010/main" val="1494796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Did you notice the tools Emilie used to help her have time for God’s Word?</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Alarm clock.</a:t>
            </a:r>
            <a:r>
              <a:rPr lang="en-US" sz="1200" kern="1200" dirty="0">
                <a:solidFill>
                  <a:schemeClr val="tx1"/>
                </a:solidFill>
                <a:effectLst/>
                <a:latin typeface="+mn-lt"/>
                <a:ea typeface="+mn-ea"/>
                <a:cs typeface="+mn-cs"/>
              </a:rPr>
              <a:t>  She set aside time and used the alarm to help her keep her scheduled appointment with God.</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To-do-list.</a:t>
            </a:r>
            <a:r>
              <a:rPr lang="en-US" sz="1200" kern="1200" dirty="0">
                <a:solidFill>
                  <a:schemeClr val="tx1"/>
                </a:solidFill>
                <a:effectLst/>
                <a:latin typeface="+mn-lt"/>
                <a:ea typeface="+mn-ea"/>
                <a:cs typeface="+mn-cs"/>
              </a:rPr>
              <a:t>  Everyday she wrote out her list of things to do and presented it to the Lord, asking Him to help her get done what needed to be done.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Do you have a daily-prioritized to-do-list?   Do you pray over it, asking God to help you get the really important things done?  Do you ask Him to help you spend time with His Word?</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94D9AC-FBCF-4148-A4B8-61809624D7AF}" type="slidenum">
              <a:rPr lang="en-US" smtClean="0"/>
              <a:t>15</a:t>
            </a:fld>
            <a:endParaRPr lang="en-US"/>
          </a:p>
        </p:txBody>
      </p:sp>
    </p:spTree>
    <p:extLst>
      <p:ext uri="{BB962C8B-B14F-4D97-AF65-F5344CB8AC3E}">
        <p14:creationId xmlns:p14="http://schemas.microsoft.com/office/powerpoint/2010/main" val="783849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94D9AC-FBCF-4148-A4B8-61809624D7AF}" type="slidenum">
              <a:rPr lang="en-US" smtClean="0"/>
              <a:t>16</a:t>
            </a:fld>
            <a:endParaRPr lang="en-US"/>
          </a:p>
        </p:txBody>
      </p:sp>
    </p:spTree>
    <p:extLst>
      <p:ext uri="{BB962C8B-B14F-4D97-AF65-F5344CB8AC3E}">
        <p14:creationId xmlns:p14="http://schemas.microsoft.com/office/powerpoint/2010/main" val="647353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8200" y="247650"/>
            <a:ext cx="1879600" cy="1409700"/>
          </a:xfrm>
        </p:spPr>
      </p:sp>
      <p:sp>
        <p:nvSpPr>
          <p:cNvPr id="3" name="Notes Placeholder 2"/>
          <p:cNvSpPr>
            <a:spLocks noGrp="1"/>
          </p:cNvSpPr>
          <p:nvPr>
            <p:ph type="body" idx="1"/>
          </p:nvPr>
        </p:nvSpPr>
        <p:spPr>
          <a:xfrm>
            <a:off x="685800" y="1714500"/>
            <a:ext cx="5486400" cy="3600450"/>
          </a:xfrm>
        </p:spPr>
        <p:txBody>
          <a:bodyPr/>
          <a:lstStyle/>
          <a:p>
            <a:r>
              <a:rPr lang="en-US" sz="1200" b="1" i="1" kern="1200" dirty="0">
                <a:solidFill>
                  <a:schemeClr val="tx1"/>
                </a:solidFill>
                <a:effectLst/>
                <a:latin typeface="+mn-lt"/>
                <a:ea typeface="+mn-ea"/>
                <a:cs typeface="+mn-cs"/>
              </a:rPr>
              <a:t>R - Repetition forms the habit</a:t>
            </a:r>
          </a:p>
          <a:p>
            <a:endParaRPr lang="en-US" sz="1200" b="1"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Like any other habit in life, spending time with the Word gets easier the more we do it.  Once you have established a regular devotional time you will find you cannot manage without it.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Just as your stomach tells you its time to eat, your heart will tell you, “It’s time for God’s Word.” Ruth Bell Graham is one woman who through her lifetime has made a habit of spending time with God’s Word.  She has worked at finding time for God throughout the day.  So strong is her habit that she has worn out six Bibles already and is well into her seventh </a:t>
            </a:r>
            <a:r>
              <a:rPr lang="en-US" sz="1200" kern="1200" dirty="0" err="1">
                <a:solidFill>
                  <a:schemeClr val="tx1"/>
                </a:solidFill>
                <a:effectLst/>
                <a:latin typeface="+mn-lt"/>
                <a:ea typeface="+mn-ea"/>
                <a:cs typeface="+mn-cs"/>
              </a:rPr>
              <a:t>one.Recently</a:t>
            </a:r>
            <a:r>
              <a:rPr lang="en-US" sz="1200" kern="1200" dirty="0">
                <a:solidFill>
                  <a:schemeClr val="tx1"/>
                </a:solidFill>
                <a:effectLst/>
                <a:latin typeface="+mn-lt"/>
                <a:ea typeface="+mn-ea"/>
                <a:cs typeface="+mn-cs"/>
              </a:rPr>
              <a:t> a friend brought her a roll of special transparent tape.  She squealed with delight like a child on a Christmas morning.  “Wonderful!” she said.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tape was a special kind, available only in England, a kind that she uses to repair the torn pages of her Bible.  She opened her Bible to a page that was nearly worn through with use.  Notes were scattered in the margins; the edges were ripped.  “With this special tape I can repair the pages!”  She said, her face glowing over her treasure.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There’s no doubt about it that Ruth Graham’s Bible gets lots of use.  It is her most precious possession.  She loves taking a moment now and again through the day to sit down, relax, and read a little from her Bible.  She keeps several Bibles open around the house so wherever she is she can take a moment with God and His Word.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Repetition forms the habit and wears out Bibles.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make this daily habit easier, Ruth Bell Graham has a special corner of her bedroom where she goes to study the Word.  It’s a desk facing the wall.  Every existing English translation of the Bible is on a shelf above her desk.  The desk itself is covered with pens, pencils, and Ruth’s notebooks.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She almost always has a pen and an open notebook beside her when she studies the Word.  Just holding the pen is an act of faith, faith that there will be something new to learn or a passage that relates to what she is feeling or thinking about.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She records in her notebooks her reactions to the Bible passages she has studied, and she writes out her prayers, too.  She puts a date next to every prayer and dates the answers as well.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5694D9AC-FBCF-4148-A4B8-61809624D7AF}" type="slidenum">
              <a:rPr lang="en-US" smtClean="0"/>
              <a:t>17</a:t>
            </a:fld>
            <a:endParaRPr lang="en-US"/>
          </a:p>
        </p:txBody>
      </p:sp>
    </p:spTree>
    <p:extLst>
      <p:ext uri="{BB962C8B-B14F-4D97-AF65-F5344CB8AC3E}">
        <p14:creationId xmlns:p14="http://schemas.microsoft.com/office/powerpoint/2010/main" val="2013854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Ruth has her sanctuary in the corner of her bedroom.  June Strong made herself a special sanctuary in a corner of her garden.  Dorothy Watts uses a wicker basket.  In it she has her Women’s devotional book, Bibles, notepad, pencils, quarterly, etc.  She can take it with her to the back porch in the summer or to a shady spot in the corner of her garden.   She can take it to her bedroom or the family room or wherever.  Wherever it goes, there she has her sanctuary.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ideas have you found helpful in your devotional life, to keep you on track?  What have you done to make sure you have time with God’s Word?</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94D9AC-FBCF-4148-A4B8-61809624D7AF}" type="slidenum">
              <a:rPr lang="en-US" smtClean="0"/>
              <a:t>18</a:t>
            </a:fld>
            <a:endParaRPr lang="en-US"/>
          </a:p>
        </p:txBody>
      </p:sp>
    </p:spTree>
    <p:extLst>
      <p:ext uri="{BB962C8B-B14F-4D97-AF65-F5344CB8AC3E}">
        <p14:creationId xmlns:p14="http://schemas.microsoft.com/office/powerpoint/2010/main" val="1757694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94D9AC-FBCF-4148-A4B8-61809624D7AF}" type="slidenum">
              <a:rPr lang="en-US" smtClean="0"/>
              <a:t>19</a:t>
            </a:fld>
            <a:endParaRPr lang="en-US"/>
          </a:p>
        </p:txBody>
      </p:sp>
    </p:spTree>
    <p:extLst>
      <p:ext uri="{BB962C8B-B14F-4D97-AF65-F5344CB8AC3E}">
        <p14:creationId xmlns:p14="http://schemas.microsoft.com/office/powerpoint/2010/main" val="16070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91152"/>
            <a:ext cx="2259163" cy="1694372"/>
          </a:xfrm>
        </p:spPr>
      </p:sp>
      <p:sp>
        <p:nvSpPr>
          <p:cNvPr id="3" name="Notes Placeholder 2"/>
          <p:cNvSpPr>
            <a:spLocks noGrp="1"/>
          </p:cNvSpPr>
          <p:nvPr>
            <p:ph type="body" idx="1"/>
          </p:nvPr>
        </p:nvSpPr>
        <p:spPr>
          <a:xfrm>
            <a:off x="685800" y="2418874"/>
            <a:ext cx="5093898" cy="3600450"/>
          </a:xfrm>
        </p:spPr>
        <p:txBody>
          <a:bodyPr/>
          <a:lstStyle/>
          <a:p>
            <a:r>
              <a:rPr lang="en-US" sz="1200" b="1" kern="1200" dirty="0">
                <a:solidFill>
                  <a:schemeClr val="tx1"/>
                </a:solidFill>
                <a:effectLst/>
                <a:latin typeface="+mn-lt"/>
                <a:ea typeface="+mn-ea"/>
                <a:cs typeface="+mn-cs"/>
              </a:rPr>
              <a:t>Introduction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was 4:30 a.m. and raining steadily—the kind of a cold, gray morning when it feels good to snuggle under the covers and listen to the sound of rain upon your roof.</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as much as </a:t>
            </a:r>
            <a:r>
              <a:rPr lang="en-US" sz="1200" kern="1200" dirty="0" err="1">
                <a:solidFill>
                  <a:schemeClr val="tx1"/>
                </a:solidFill>
                <a:effectLst/>
                <a:latin typeface="+mn-lt"/>
                <a:ea typeface="+mn-ea"/>
                <a:cs typeface="+mn-cs"/>
              </a:rPr>
              <a:t>Corrie</a:t>
            </a:r>
            <a:r>
              <a:rPr lang="en-US" sz="1200" kern="1200" dirty="0">
                <a:solidFill>
                  <a:schemeClr val="tx1"/>
                </a:solidFill>
                <a:effectLst/>
                <a:latin typeface="+mn-lt"/>
                <a:ea typeface="+mn-ea"/>
                <a:cs typeface="+mn-cs"/>
              </a:rPr>
              <a:t> ten Boom would have enjoyed the warmth of her bed, she was standing in that cold rain, chilled to the bone.  With her were hundreds of poorly clad women.  Around them were high concrete walls topped with barbed wire.  They were waiting for roll call at </a:t>
            </a:r>
            <a:r>
              <a:rPr lang="en-US" sz="1200" kern="1200" dirty="0" err="1">
                <a:solidFill>
                  <a:schemeClr val="tx1"/>
                </a:solidFill>
                <a:effectLst/>
                <a:latin typeface="+mn-lt"/>
                <a:ea typeface="+mn-ea"/>
                <a:cs typeface="+mn-cs"/>
              </a:rPr>
              <a:t>Ravensbruck</a:t>
            </a:r>
            <a:r>
              <a:rPr lang="en-US" sz="1200" kern="1200" dirty="0">
                <a:solidFill>
                  <a:schemeClr val="tx1"/>
                </a:solidFill>
                <a:effectLst/>
                <a:latin typeface="+mn-lt"/>
                <a:ea typeface="+mn-ea"/>
                <a:cs typeface="+mn-cs"/>
              </a:rPr>
              <a:t> concentration camp in World War II.</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At last the newly arrived women were ordered to turn in their possessions, then walk naked past the guards for inspection.  </a:t>
            </a:r>
            <a:r>
              <a:rPr lang="en-US" sz="1200" i="1" kern="1200" dirty="0">
                <a:solidFill>
                  <a:schemeClr val="tx1"/>
                </a:solidFill>
                <a:effectLst/>
                <a:latin typeface="+mn-lt"/>
                <a:ea typeface="+mn-ea"/>
                <a:cs typeface="+mn-cs"/>
              </a:rPr>
              <a:t>No!  I can’t give up my Bible!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Corrie</a:t>
            </a:r>
            <a:r>
              <a:rPr lang="en-US" sz="1200" kern="1200" dirty="0">
                <a:solidFill>
                  <a:schemeClr val="tx1"/>
                </a:solidFill>
                <a:effectLst/>
                <a:latin typeface="+mn-lt"/>
                <a:ea typeface="+mn-ea"/>
                <a:cs typeface="+mn-cs"/>
              </a:rPr>
              <a:t> thought. </a:t>
            </a:r>
            <a:r>
              <a:rPr lang="en-US" sz="1200" i="1" kern="1200" dirty="0">
                <a:solidFill>
                  <a:schemeClr val="tx1"/>
                </a:solidFill>
                <a:effectLst/>
                <a:latin typeface="+mn-lt"/>
                <a:ea typeface="+mn-ea"/>
                <a:cs typeface="+mn-cs"/>
              </a:rPr>
              <a:t> And </a:t>
            </a:r>
            <a:r>
              <a:rPr lang="en-US" sz="1200" i="1" kern="1200" dirty="0" err="1">
                <a:solidFill>
                  <a:schemeClr val="tx1"/>
                </a:solidFill>
                <a:effectLst/>
                <a:latin typeface="+mn-lt"/>
                <a:ea typeface="+mn-ea"/>
                <a:cs typeface="+mn-cs"/>
              </a:rPr>
              <a:t>Betsie</a:t>
            </a:r>
            <a:r>
              <a:rPr lang="en-US" sz="1200" i="1" kern="1200" dirty="0">
                <a:solidFill>
                  <a:schemeClr val="tx1"/>
                </a:solidFill>
                <a:effectLst/>
                <a:latin typeface="+mn-lt"/>
                <a:ea typeface="+mn-ea"/>
                <a:cs typeface="+mn-cs"/>
              </a:rPr>
              <a:t> needs the one sweater we have and the vitamin drops.  Lord, what can I do?  I know—I’ll ask to use the toilet!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guard stood near by.  “Where are the toilets?”  She asked.  He nodded his head toward the shower room.  “Use the drains.”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Once inside, </a:t>
            </a:r>
            <a:r>
              <a:rPr lang="en-US" sz="1200" kern="1200" dirty="0" err="1">
                <a:solidFill>
                  <a:schemeClr val="tx1"/>
                </a:solidFill>
                <a:effectLst/>
                <a:latin typeface="+mn-lt"/>
                <a:ea typeface="+mn-ea"/>
                <a:cs typeface="+mn-cs"/>
              </a:rPr>
              <a:t>Corrie</a:t>
            </a:r>
            <a:r>
              <a:rPr lang="en-US" sz="1200" kern="1200" dirty="0">
                <a:solidFill>
                  <a:schemeClr val="tx1"/>
                </a:solidFill>
                <a:effectLst/>
                <a:latin typeface="+mn-lt"/>
                <a:ea typeface="+mn-ea"/>
                <a:cs typeface="+mn-cs"/>
              </a:rPr>
              <a:t> scanned the abandoned room for a hiding place.  In a corner was a stack of benches.  She quickly wrapped the Bible and vitamin drops in the sweater and stuffed it behind the benches.  She hurried back to her place in line.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They stripped, were given prison dresses, and told to shower.  After a hurried shower, </a:t>
            </a:r>
            <a:r>
              <a:rPr lang="en-US" sz="1200" kern="1200" dirty="0" err="1">
                <a:solidFill>
                  <a:schemeClr val="tx1"/>
                </a:solidFill>
                <a:effectLst/>
                <a:latin typeface="+mn-lt"/>
                <a:ea typeface="+mn-ea"/>
                <a:cs typeface="+mn-cs"/>
              </a:rPr>
              <a:t>Corrie</a:t>
            </a:r>
            <a:r>
              <a:rPr lang="en-US" sz="1200" kern="1200" dirty="0">
                <a:solidFill>
                  <a:schemeClr val="tx1"/>
                </a:solidFill>
                <a:effectLst/>
                <a:latin typeface="+mn-lt"/>
                <a:ea typeface="+mn-ea"/>
                <a:cs typeface="+mn-cs"/>
              </a:rPr>
              <a:t> put on the thin dress.  No one seemed to notice as she retrieved her bundle.  She hung the Bible in its little bag from a string around her neck.  She lifted her dress and tied the sweater around her waist.</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5694D9AC-FBCF-4148-A4B8-61809624D7AF}" type="slidenum">
              <a:rPr lang="en-US" smtClean="0"/>
              <a:t>2</a:t>
            </a:fld>
            <a:endParaRPr lang="en-US"/>
          </a:p>
        </p:txBody>
      </p:sp>
    </p:spTree>
    <p:extLst>
      <p:ext uri="{BB962C8B-B14F-4D97-AF65-F5344CB8AC3E}">
        <p14:creationId xmlns:p14="http://schemas.microsoft.com/office/powerpoint/2010/main" val="3736537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42900"/>
            <a:ext cx="1701800" cy="1276350"/>
          </a:xfrm>
        </p:spPr>
      </p:sp>
      <p:sp>
        <p:nvSpPr>
          <p:cNvPr id="3" name="Notes Placeholder 2"/>
          <p:cNvSpPr>
            <a:spLocks noGrp="1"/>
          </p:cNvSpPr>
          <p:nvPr>
            <p:ph type="body" idx="1"/>
          </p:nvPr>
        </p:nvSpPr>
        <p:spPr>
          <a:xfrm>
            <a:off x="685800" y="1885950"/>
            <a:ext cx="5486400" cy="3600450"/>
          </a:xfrm>
        </p:spPr>
        <p:txBody>
          <a:bodyPr/>
          <a:lstStyle/>
          <a:p>
            <a:r>
              <a:rPr lang="en-US" sz="1200" b="1" i="1" kern="1200" dirty="0">
                <a:solidFill>
                  <a:schemeClr val="tx1"/>
                </a:solidFill>
                <a:effectLst/>
                <a:latin typeface="+mn-lt"/>
                <a:ea typeface="+mn-ea"/>
                <a:cs typeface="+mn-cs"/>
              </a:rPr>
              <a:t>E - Esteem the Word above all else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challenge you to pursue the presence of God until His Word becomes to you more than </a:t>
            </a:r>
          </a:p>
          <a:p>
            <a:r>
              <a:rPr lang="en-US" sz="1200" kern="1200" dirty="0">
                <a:solidFill>
                  <a:schemeClr val="tx1"/>
                </a:solidFill>
                <a:effectLst/>
                <a:latin typeface="+mn-lt"/>
                <a:ea typeface="+mn-ea"/>
                <a:cs typeface="+mn-cs"/>
              </a:rPr>
              <a:t>food and better than gold; until it has the highest spot in your affections; until you value it more than anything else in life.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Bibles were scarce in Wales in 1794.  The available few were so expensive that only the wealthy could afford one.  The Jones family was poor, but that did not stop Mary from pursuing God’s presence in His Word.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One day she walked two miles to a neighbor’s home and timidly asked, “Please, may I read your Bible for just a little while?”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“Of course, my child,” the farmer’s wife replied.  “Come in.” She led Mary into the best room of the house where the Bible sat in a place of honor.  She quietly slipped out leaving Mary alone with the Bible for the first time in her life.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Breathless with excitement, Mary lifted the cloth and placed it on the table beside her.  With trembling hands she opened the large book.  By chance it fell open to John 5.  There she read the words of Jesus, “Search the scriptures, for in them ye think ye have eternal life: and they are they which testify of me.”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will!  I will!” she cried.  “Oh, if only I had a Bible of my own!”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Six years later Mary walked barefoot twenty-eight miles to the town of </a:t>
            </a:r>
            <a:r>
              <a:rPr lang="en-US" sz="1200" kern="1200" dirty="0" err="1">
                <a:solidFill>
                  <a:schemeClr val="tx1"/>
                </a:solidFill>
                <a:effectLst/>
                <a:latin typeface="+mn-lt"/>
                <a:ea typeface="+mn-ea"/>
                <a:cs typeface="+mn-cs"/>
              </a:rPr>
              <a:t>Bala</a:t>
            </a:r>
            <a:r>
              <a:rPr lang="en-US" sz="1200" kern="1200" dirty="0">
                <a:solidFill>
                  <a:schemeClr val="tx1"/>
                </a:solidFill>
                <a:effectLst/>
                <a:latin typeface="+mn-lt"/>
                <a:ea typeface="+mn-ea"/>
                <a:cs typeface="+mn-cs"/>
              </a:rPr>
              <a:t>, where Welsh Bibles were for sale.  In her pocket was the money she had saved.  She went straight to the home of Pastor Thomas Charles, who had the only copies then available.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“I’m so sorry,” Pastor Charles explained.  “All of the Bibles I have are already reserved.”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5694D9AC-FBCF-4148-A4B8-61809624D7AF}" type="slidenum">
              <a:rPr lang="en-US" smtClean="0"/>
              <a:t>20</a:t>
            </a:fld>
            <a:endParaRPr lang="en-US"/>
          </a:p>
        </p:txBody>
      </p:sp>
    </p:spTree>
    <p:extLst>
      <p:ext uri="{BB962C8B-B14F-4D97-AF65-F5344CB8AC3E}">
        <p14:creationId xmlns:p14="http://schemas.microsoft.com/office/powerpoint/2010/main" val="1569654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Mary could not believe it!  She began to cry as if her heart would break.  “I wanted one so much.  I’ve worked hard for six years and saved all my money. I’ve walked here 28 miles to get one and now you tell me there aren’t any left?”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Tears filled the pastor’s eyes as well.  “You shall have a Bible,” he said, handing her one of his reserved copies.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Two years later Mr. Charles told Mary’s story in London and pleaded for a society to be formed to print and circulate Welsh Bibles so all could afford them.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“Why for Wales only?” someone else suggested,  “Why not for the whole world?”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it was because of Mary’s desire for the Word of God the British and foreign Bible Society was formed on March 7, 1804.  Today most people can get a Bible in their own language.  I’m sure you have one.  Will you not determine to treasure it above everything else you own?</a:t>
            </a: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Will you not MAKE time for God’s Word?  God is waiting.  His Word is waiting.  Let’s go home determined to make His Word our most treasured possession.</a:t>
            </a:r>
          </a:p>
          <a:p>
            <a:br>
              <a:rPr lang="en-US" sz="1200" b="1" kern="1200" dirty="0">
                <a:solidFill>
                  <a:schemeClr val="tx1"/>
                </a:solidFill>
                <a:effectLst/>
                <a:latin typeface="+mn-lt"/>
                <a:ea typeface="+mn-ea"/>
                <a:cs typeface="+mn-cs"/>
              </a:rPr>
            </a:br>
            <a:endParaRPr lang="en-US" b="1" dirty="0"/>
          </a:p>
        </p:txBody>
      </p:sp>
      <p:sp>
        <p:nvSpPr>
          <p:cNvPr id="4" name="Slide Number Placeholder 3"/>
          <p:cNvSpPr>
            <a:spLocks noGrp="1"/>
          </p:cNvSpPr>
          <p:nvPr>
            <p:ph type="sldNum" sz="quarter" idx="10"/>
          </p:nvPr>
        </p:nvSpPr>
        <p:spPr/>
        <p:txBody>
          <a:bodyPr/>
          <a:lstStyle/>
          <a:p>
            <a:fld id="{5694D9AC-FBCF-4148-A4B8-61809624D7AF}" type="slidenum">
              <a:rPr lang="en-US" smtClean="0"/>
              <a:t>21</a:t>
            </a:fld>
            <a:endParaRPr lang="en-US"/>
          </a:p>
        </p:txBody>
      </p:sp>
    </p:spTree>
    <p:extLst>
      <p:ext uri="{BB962C8B-B14F-4D97-AF65-F5344CB8AC3E}">
        <p14:creationId xmlns:p14="http://schemas.microsoft.com/office/powerpoint/2010/main" val="1741002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Desire the Word</a:t>
            </a:r>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LESSONS FROM THE LIVES OF CHRISTIAN WOMEN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Decide what is most important.</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Corrie</a:t>
            </a:r>
            <a:r>
              <a:rPr lang="en-US" sz="1200" kern="1200" dirty="0">
                <a:solidFill>
                  <a:schemeClr val="tx1"/>
                </a:solidFill>
                <a:effectLst/>
                <a:latin typeface="+mn-lt"/>
                <a:ea typeface="+mn-ea"/>
                <a:cs typeface="+mn-cs"/>
              </a:rPr>
              <a:t> ten Boom</a:t>
            </a:r>
          </a:p>
          <a:p>
            <a:r>
              <a:rPr lang="en-US" sz="1200" kern="1200" dirty="0">
                <a:solidFill>
                  <a:schemeClr val="tx1"/>
                </a:solidFill>
                <a:effectLst/>
                <a:latin typeface="+mn-lt"/>
                <a:ea typeface="+mn-ea"/>
                <a:cs typeface="+mn-cs"/>
              </a:rPr>
              <a:t>Ruth Bell Graham</a:t>
            </a:r>
          </a:p>
          <a:p>
            <a:r>
              <a:rPr lang="en-US" sz="1200" b="1" kern="1200" dirty="0">
                <a:solidFill>
                  <a:schemeClr val="tx1"/>
                </a:solidFill>
                <a:effectLst/>
                <a:latin typeface="+mn-lt"/>
                <a:ea typeface="+mn-ea"/>
                <a:cs typeface="+mn-cs"/>
              </a:rPr>
              <a:t>Eliminate the unessential.	</a:t>
            </a:r>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Elizabeth Dole</a:t>
            </a:r>
          </a:p>
          <a:p>
            <a:r>
              <a:rPr lang="en-US" sz="1200" kern="1200" dirty="0">
                <a:solidFill>
                  <a:schemeClr val="tx1"/>
                </a:solidFill>
                <a:effectLst/>
                <a:latin typeface="+mn-lt"/>
                <a:ea typeface="+mn-ea"/>
                <a:cs typeface="+mn-cs"/>
              </a:rPr>
              <a:t>Amy Carmichael	</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Schedule time with the Word.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Becky </a:t>
            </a:r>
            <a:r>
              <a:rPr lang="en-US" sz="1200" kern="1200" dirty="0" err="1">
                <a:solidFill>
                  <a:schemeClr val="tx1"/>
                </a:solidFill>
                <a:effectLst/>
                <a:latin typeface="+mn-lt"/>
                <a:ea typeface="+mn-ea"/>
                <a:cs typeface="+mn-cs"/>
              </a:rPr>
              <a:t>Tiribassi</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Invite God to help you.</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Emilie Barnes</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Repetition forms the habit.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Ruth Bell Graham</a:t>
            </a:r>
          </a:p>
          <a:p>
            <a:r>
              <a:rPr lang="en-US" sz="1200" b="1" kern="1200" dirty="0">
                <a:solidFill>
                  <a:schemeClr val="tx1"/>
                </a:solidFill>
                <a:effectLst/>
                <a:latin typeface="+mn-lt"/>
                <a:ea typeface="+mn-ea"/>
                <a:cs typeface="+mn-cs"/>
              </a:rPr>
              <a:t>Esteem the Word above all else.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Mary Jones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94D9AC-FBCF-4148-A4B8-61809624D7AF}" type="slidenum">
              <a:rPr lang="en-US" smtClean="0"/>
              <a:t>22</a:t>
            </a:fld>
            <a:endParaRPr lang="en-US"/>
          </a:p>
        </p:txBody>
      </p:sp>
    </p:spTree>
    <p:extLst>
      <p:ext uri="{BB962C8B-B14F-4D97-AF65-F5344CB8AC3E}">
        <p14:creationId xmlns:p14="http://schemas.microsoft.com/office/powerpoint/2010/main" val="1494963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94D9AC-FBCF-4148-A4B8-61809624D7AF}" type="slidenum">
              <a:rPr lang="en-US" smtClean="0"/>
              <a:t>23</a:t>
            </a:fld>
            <a:endParaRPr lang="en-US"/>
          </a:p>
        </p:txBody>
      </p:sp>
    </p:spTree>
    <p:extLst>
      <p:ext uri="{BB962C8B-B14F-4D97-AF65-F5344CB8AC3E}">
        <p14:creationId xmlns:p14="http://schemas.microsoft.com/office/powerpoint/2010/main" val="1256776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533400"/>
            <a:ext cx="3098800" cy="2324100"/>
          </a:xfrm>
        </p:spPr>
      </p:sp>
      <p:sp>
        <p:nvSpPr>
          <p:cNvPr id="3" name="Notes Placeholder 2"/>
          <p:cNvSpPr>
            <a:spLocks noGrp="1"/>
          </p:cNvSpPr>
          <p:nvPr>
            <p:ph type="body" idx="1"/>
          </p:nvPr>
        </p:nvSpPr>
        <p:spPr>
          <a:xfrm>
            <a:off x="685800" y="3181350"/>
            <a:ext cx="5429250" cy="3600450"/>
          </a:xfrm>
        </p:spPr>
        <p:txBody>
          <a:bodyPr/>
          <a:lstStyle/>
          <a:p>
            <a:r>
              <a:rPr lang="en-US" sz="1200" i="1" kern="1200" dirty="0">
                <a:solidFill>
                  <a:schemeClr val="tx1"/>
                </a:solidFill>
                <a:effectLst/>
                <a:latin typeface="+mn-lt"/>
                <a:ea typeface="+mn-ea"/>
                <a:cs typeface="+mn-cs"/>
              </a:rPr>
              <a:t>I’ll never pass inspection!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Corrie</a:t>
            </a:r>
            <a:r>
              <a:rPr lang="en-US" sz="1200" kern="1200" dirty="0">
                <a:solidFill>
                  <a:schemeClr val="tx1"/>
                </a:solidFill>
                <a:effectLst/>
                <a:latin typeface="+mn-lt"/>
                <a:ea typeface="+mn-ea"/>
                <a:cs typeface="+mn-cs"/>
              </a:rPr>
              <a:t> shook her head. </a:t>
            </a:r>
            <a:r>
              <a:rPr lang="en-US" sz="1200" i="1" kern="1200" dirty="0">
                <a:solidFill>
                  <a:schemeClr val="tx1"/>
                </a:solidFill>
                <a:effectLst/>
                <a:latin typeface="+mn-lt"/>
                <a:ea typeface="+mn-ea"/>
                <a:cs typeface="+mn-cs"/>
              </a:rPr>
              <a:t> The bulge is obvious and you can see right through these dresses.</a:t>
            </a:r>
            <a:r>
              <a:rPr lang="en-US" sz="1200" kern="1200" dirty="0">
                <a:solidFill>
                  <a:schemeClr val="tx1"/>
                </a:solidFill>
                <a:effectLst/>
                <a:latin typeface="+mn-lt"/>
                <a:ea typeface="+mn-ea"/>
                <a:cs typeface="+mn-cs"/>
              </a:rPr>
              <a:t>  She sent a prayer to heaven and took her place in line.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guards ran their hands down the bodies of each woman, checking for smuggled goods.  The woman in front of </a:t>
            </a:r>
            <a:r>
              <a:rPr lang="en-US" sz="1200" kern="1200" dirty="0" err="1">
                <a:solidFill>
                  <a:schemeClr val="tx1"/>
                </a:solidFill>
                <a:effectLst/>
                <a:latin typeface="+mn-lt"/>
                <a:ea typeface="+mn-ea"/>
                <a:cs typeface="+mn-cs"/>
              </a:rPr>
              <a:t>Corrie</a:t>
            </a:r>
            <a:r>
              <a:rPr lang="en-US" sz="1200" kern="1200" dirty="0">
                <a:solidFill>
                  <a:schemeClr val="tx1"/>
                </a:solidFill>
                <a:effectLst/>
                <a:latin typeface="+mn-lt"/>
                <a:ea typeface="+mn-ea"/>
                <a:cs typeface="+mn-cs"/>
              </a:rPr>
              <a:t> was inspected three times.  They seemed not to notice </a:t>
            </a:r>
            <a:r>
              <a:rPr lang="en-US" sz="1200" kern="1200" dirty="0" err="1">
                <a:solidFill>
                  <a:schemeClr val="tx1"/>
                </a:solidFill>
                <a:effectLst/>
                <a:latin typeface="+mn-lt"/>
                <a:ea typeface="+mn-ea"/>
                <a:cs typeface="+mn-cs"/>
              </a:rPr>
              <a:t>Corrie</a:t>
            </a:r>
            <a:r>
              <a:rPr lang="en-US" sz="1200" kern="1200" dirty="0">
                <a:solidFill>
                  <a:schemeClr val="tx1"/>
                </a:solidFill>
                <a:effectLst/>
                <a:latin typeface="+mn-lt"/>
                <a:ea typeface="+mn-ea"/>
                <a:cs typeface="+mn-cs"/>
              </a:rPr>
              <a:t> as she walked untouched past them.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was a second line.  The woman guard shoved </a:t>
            </a:r>
            <a:r>
              <a:rPr lang="en-US" sz="1200" kern="1200" dirty="0" err="1">
                <a:solidFill>
                  <a:schemeClr val="tx1"/>
                </a:solidFill>
                <a:effectLst/>
                <a:latin typeface="+mn-lt"/>
                <a:ea typeface="+mn-ea"/>
                <a:cs typeface="+mn-cs"/>
              </a:rPr>
              <a:t>Corrie</a:t>
            </a:r>
            <a:r>
              <a:rPr lang="en-US" sz="1200" kern="1200" dirty="0">
                <a:solidFill>
                  <a:schemeClr val="tx1"/>
                </a:solidFill>
                <a:effectLst/>
                <a:latin typeface="+mn-lt"/>
                <a:ea typeface="+mn-ea"/>
                <a:cs typeface="+mn-cs"/>
              </a:rPr>
              <a:t> ahead.  “Move along!  You’re too slow!”</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Corrie</a:t>
            </a:r>
            <a:r>
              <a:rPr lang="en-US" sz="1200" kern="1200" dirty="0">
                <a:solidFill>
                  <a:schemeClr val="tx1"/>
                </a:solidFill>
                <a:effectLst/>
                <a:latin typeface="+mn-lt"/>
                <a:ea typeface="+mn-ea"/>
                <a:cs typeface="+mn-cs"/>
              </a:rPr>
              <a:t> reached Barracks 28 and found a place for her and her sister, </a:t>
            </a:r>
            <a:r>
              <a:rPr lang="en-US" sz="1200" kern="1200" dirty="0" err="1">
                <a:solidFill>
                  <a:schemeClr val="tx1"/>
                </a:solidFill>
                <a:effectLst/>
                <a:latin typeface="+mn-lt"/>
                <a:ea typeface="+mn-ea"/>
                <a:cs typeface="+mn-cs"/>
              </a:rPr>
              <a:t>Betsie</a:t>
            </a:r>
            <a:r>
              <a:rPr lang="en-US" sz="1200" kern="1200" dirty="0">
                <a:solidFill>
                  <a:schemeClr val="tx1"/>
                </a:solidFill>
                <a:effectLst/>
                <a:latin typeface="+mn-lt"/>
                <a:ea typeface="+mn-ea"/>
                <a:cs typeface="+mn-cs"/>
              </a:rPr>
              <a:t>, on one of the straw covered platforms.  How delighted she was to have her Bible with her.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That Bible became very precious to all the women in that building.  How they treasured the moments they could spend reading its message each day.  How they worked hard to finish their quota of knitting so that they would have a few more minutes to spend with the Word.  Those women truly desired the Word of God.  To them it was “more to be desired than gold, yea, than much fine gold”.  It WAS their most treasured possession; to read it was their greatest desire.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Using the letters of the word DESIRE as an acrostic, I’ll share with you some things I’ve learned from Christian women who have truly desired the Word.  They reveal ways you and I can also desire the Word above all else.</a:t>
            </a:r>
          </a:p>
        </p:txBody>
      </p:sp>
      <p:sp>
        <p:nvSpPr>
          <p:cNvPr id="4" name="Slide Number Placeholder 3"/>
          <p:cNvSpPr>
            <a:spLocks noGrp="1"/>
          </p:cNvSpPr>
          <p:nvPr>
            <p:ph type="sldNum" sz="quarter" idx="10"/>
          </p:nvPr>
        </p:nvSpPr>
        <p:spPr/>
        <p:txBody>
          <a:bodyPr/>
          <a:lstStyle/>
          <a:p>
            <a:fld id="{5694D9AC-FBCF-4148-A4B8-61809624D7AF}" type="slidenum">
              <a:rPr lang="en-US" smtClean="0"/>
              <a:t>3</a:t>
            </a:fld>
            <a:endParaRPr lang="en-US"/>
          </a:p>
        </p:txBody>
      </p:sp>
    </p:spTree>
    <p:extLst>
      <p:ext uri="{BB962C8B-B14F-4D97-AF65-F5344CB8AC3E}">
        <p14:creationId xmlns:p14="http://schemas.microsoft.com/office/powerpoint/2010/main" val="2092174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228600"/>
            <a:ext cx="2895600" cy="2171700"/>
          </a:xfrm>
        </p:spPr>
      </p:sp>
      <p:sp>
        <p:nvSpPr>
          <p:cNvPr id="3" name="Notes Placeholder 2"/>
          <p:cNvSpPr>
            <a:spLocks noGrp="1"/>
          </p:cNvSpPr>
          <p:nvPr>
            <p:ph type="body" idx="1"/>
          </p:nvPr>
        </p:nvSpPr>
        <p:spPr>
          <a:xfrm>
            <a:off x="685800" y="2628900"/>
            <a:ext cx="5486400" cy="3600450"/>
          </a:xfrm>
        </p:spPr>
        <p:txBody>
          <a:bodyPr/>
          <a:lstStyle/>
          <a:p>
            <a:r>
              <a:rPr lang="en-US" sz="1200" b="1" i="1" kern="1200" dirty="0">
                <a:solidFill>
                  <a:schemeClr val="tx1"/>
                </a:solidFill>
                <a:effectLst/>
                <a:latin typeface="+mn-lt"/>
                <a:ea typeface="+mn-ea"/>
                <a:cs typeface="+mn-cs"/>
              </a:rPr>
              <a:t>D - Decide what is most important</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Corrie</a:t>
            </a:r>
            <a:r>
              <a:rPr lang="en-US" sz="1200" kern="1200" dirty="0">
                <a:solidFill>
                  <a:schemeClr val="tx1"/>
                </a:solidFill>
                <a:effectLst/>
                <a:latin typeface="+mn-lt"/>
                <a:ea typeface="+mn-ea"/>
                <a:cs typeface="+mn-cs"/>
              </a:rPr>
              <a:t> ten Boom had no question about what was her most treasured possession.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Faye’s most treasured possession was a stuffed toy.  Faye Angus was only twelve years old when she was taken to a prison camp in China with her mother.  They were each allowed whatever personal items they could carry.  Faye begged to take her favorite stuffed animal, Dog Toby.  Faye loved the little dog with his shoe-button eyes and embroidered mouth.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Her mother agreed, then took out the stuffing and replaced it with what she considered important, tight wads of Chinese paper money.  Into the skinny tail she crammed British pounds.  Faye walked right by the inspection guards, Dog Toby under her arm.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However, they were unable to use the worthless money and Dog Toby didn’t have any answers for a teenager’s hard questions about the cruelties of war.  What they had thought important was of little value in the end.  But before Faye left that camp she had come face to face with God’s Word shared by a fellow prisoner.  In it she found eternal value, that which gave her hope and a reason to live.  She went into the camp with one treasure, but came out with one far more precious.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is most important to you?  Many desires pull at women today: home, family, career, church duties, community responsibilities, world need, personal happiness, personal fulfillment.  Only you can decide what is most important.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Is time with God more important to you than anything else?  Is your relationship with Him more important than any other relationship on earth?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5694D9AC-FBCF-4148-A4B8-61809624D7AF}" type="slidenum">
              <a:rPr lang="en-US" smtClean="0"/>
              <a:t>4</a:t>
            </a:fld>
            <a:endParaRPr lang="en-US"/>
          </a:p>
        </p:txBody>
      </p:sp>
    </p:spTree>
    <p:extLst>
      <p:ext uri="{BB962C8B-B14F-4D97-AF65-F5344CB8AC3E}">
        <p14:creationId xmlns:p14="http://schemas.microsoft.com/office/powerpoint/2010/main" val="1721490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4114800" cy="3086100"/>
          </a:xfrm>
        </p:spPr>
      </p:sp>
      <p:sp>
        <p:nvSpPr>
          <p:cNvPr id="3" name="Notes Placeholder 2"/>
          <p:cNvSpPr>
            <a:spLocks noGrp="1"/>
          </p:cNvSpPr>
          <p:nvPr>
            <p:ph type="body" idx="1"/>
          </p:nvPr>
        </p:nvSpPr>
        <p:spPr>
          <a:xfrm>
            <a:off x="685800" y="3810000"/>
            <a:ext cx="5486400" cy="3600450"/>
          </a:xfrm>
        </p:spPr>
        <p:txBody>
          <a:bodyPr/>
          <a:lstStyle/>
          <a:p>
            <a:r>
              <a:rPr lang="en-US" sz="1200" b="1" kern="1200" dirty="0">
                <a:solidFill>
                  <a:schemeClr val="tx1"/>
                </a:solidFill>
                <a:effectLst/>
                <a:latin typeface="+mn-lt"/>
                <a:ea typeface="+mn-ea"/>
                <a:cs typeface="+mn-cs"/>
              </a:rPr>
              <a:t>As it is written in Mark 8:38: “For what shall it profit a man if he gain the whole world and lose his own soul?”  Or  “What shall it profit a woman if she gain the whole world and lose her own soul.”  Decide what is important!</a:t>
            </a:r>
          </a:p>
          <a:p>
            <a:r>
              <a:rPr lang="en-US" sz="1200" b="1"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few years ago, after Ruth Bell Graham had fallen and had a concussion, she realized she couldn’t remember a single Bible verse.  Alarmed, she cried out to God, “Take anything I have, but please give me back my Bible verses!”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Instantly, she remembered a verse, “I have loved thee with an everlasting love.  Therefore with loving-kindness have I drawn thee. (</a:t>
            </a:r>
            <a:r>
              <a:rPr lang="en-US" sz="1200" i="1" kern="1200" dirty="0">
                <a:solidFill>
                  <a:schemeClr val="tx1"/>
                </a:solidFill>
                <a:effectLst/>
                <a:latin typeface="+mn-lt"/>
                <a:ea typeface="+mn-ea"/>
                <a:cs typeface="+mn-cs"/>
              </a:rPr>
              <a:t>Jeremiah 13:3</a:t>
            </a:r>
            <a:r>
              <a:rPr lang="en-US" sz="1200" kern="1200" dirty="0">
                <a:solidFill>
                  <a:schemeClr val="tx1"/>
                </a:solidFill>
                <a:effectLst/>
                <a:latin typeface="+mn-lt"/>
                <a:ea typeface="+mn-ea"/>
                <a:cs typeface="+mn-cs"/>
              </a:rPr>
              <a:t>).  She didn’t remember memorizing it, but there it was.  Then verses came back to her one by one.  “It made me realize what a treasure my verses were!” she said.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Is communion with God so important to you that you could pray, “Lord, take anything I have, my sight, my hearing, my taste, the use of my hands or my feet, but please, please give me back my Bible verses”?</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5694D9AC-FBCF-4148-A4B8-61809624D7AF}" type="slidenum">
              <a:rPr lang="en-US" smtClean="0"/>
              <a:t>5</a:t>
            </a:fld>
            <a:endParaRPr lang="en-US"/>
          </a:p>
        </p:txBody>
      </p:sp>
    </p:spTree>
    <p:extLst>
      <p:ext uri="{BB962C8B-B14F-4D97-AF65-F5344CB8AC3E}">
        <p14:creationId xmlns:p14="http://schemas.microsoft.com/office/powerpoint/2010/main" val="681206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God’s Word is important to us, if it is our most treasured possession, then we will want to memorize large portions of it so that we might have it always with us.</a:t>
            </a:r>
          </a:p>
        </p:txBody>
      </p:sp>
      <p:sp>
        <p:nvSpPr>
          <p:cNvPr id="4" name="Slide Number Placeholder 3"/>
          <p:cNvSpPr>
            <a:spLocks noGrp="1"/>
          </p:cNvSpPr>
          <p:nvPr>
            <p:ph type="sldNum" sz="quarter" idx="10"/>
          </p:nvPr>
        </p:nvSpPr>
        <p:spPr/>
        <p:txBody>
          <a:bodyPr/>
          <a:lstStyle/>
          <a:p>
            <a:fld id="{5694D9AC-FBCF-4148-A4B8-61809624D7AF}" type="slidenum">
              <a:rPr lang="en-US" smtClean="0"/>
              <a:t>6</a:t>
            </a:fld>
            <a:endParaRPr lang="en-US"/>
          </a:p>
        </p:txBody>
      </p:sp>
    </p:spTree>
    <p:extLst>
      <p:ext uri="{BB962C8B-B14F-4D97-AF65-F5344CB8AC3E}">
        <p14:creationId xmlns:p14="http://schemas.microsoft.com/office/powerpoint/2010/main" val="1195693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61950"/>
            <a:ext cx="3048000" cy="2286000"/>
          </a:xfrm>
        </p:spPr>
      </p:sp>
      <p:sp>
        <p:nvSpPr>
          <p:cNvPr id="3" name="Notes Placeholder 2"/>
          <p:cNvSpPr>
            <a:spLocks noGrp="1"/>
          </p:cNvSpPr>
          <p:nvPr>
            <p:ph type="body" idx="1"/>
          </p:nvPr>
        </p:nvSpPr>
        <p:spPr>
          <a:xfrm>
            <a:off x="685800" y="2686050"/>
            <a:ext cx="5486400" cy="3600450"/>
          </a:xfrm>
        </p:spPr>
        <p:txBody>
          <a:bodyPr/>
          <a:lstStyle/>
          <a:p>
            <a:r>
              <a:rPr lang="en-US" sz="1200" b="1" i="1" kern="1200" dirty="0">
                <a:solidFill>
                  <a:schemeClr val="tx1"/>
                </a:solidFill>
                <a:effectLst/>
                <a:latin typeface="+mn-lt"/>
                <a:ea typeface="+mn-ea"/>
                <a:cs typeface="+mn-cs"/>
              </a:rPr>
              <a:t>E - Eliminate the Unessential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Colleen Townsend Evans, former Hollywood star, has been a busy pastor’s wife for many years.  At one point she was so involved in raising children, church activities, and community projects that she was at the point of a breakdown in her health.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She refused when the doctor ordered her to a hospital.  Who was going to care for her responsibilities?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Her doctor countered, “You are trying to be a </a:t>
            </a:r>
            <a:r>
              <a:rPr lang="en-US" sz="1200" kern="1200" dirty="0" err="1">
                <a:solidFill>
                  <a:schemeClr val="tx1"/>
                </a:solidFill>
                <a:effectLst/>
                <a:latin typeface="+mn-lt"/>
                <a:ea typeface="+mn-ea"/>
                <a:cs typeface="+mn-cs"/>
              </a:rPr>
              <a:t>superwife</a:t>
            </a:r>
            <a:r>
              <a:rPr lang="en-US" sz="1200" kern="1200" dirty="0">
                <a:solidFill>
                  <a:schemeClr val="tx1"/>
                </a:solidFill>
                <a:effectLst/>
                <a:latin typeface="+mn-lt"/>
                <a:ea typeface="+mn-ea"/>
                <a:cs typeface="+mn-cs"/>
              </a:rPr>
              <a:t>, a supermom, and a </a:t>
            </a:r>
            <a:r>
              <a:rPr lang="en-US" sz="1200" kern="1200" dirty="0" err="1">
                <a:solidFill>
                  <a:schemeClr val="tx1"/>
                </a:solidFill>
                <a:effectLst/>
                <a:latin typeface="+mn-lt"/>
                <a:ea typeface="+mn-ea"/>
                <a:cs typeface="+mn-cs"/>
              </a:rPr>
              <a:t>superfriend</a:t>
            </a:r>
            <a:r>
              <a:rPr lang="en-US" sz="1200" kern="1200" dirty="0">
                <a:solidFill>
                  <a:schemeClr val="tx1"/>
                </a:solidFill>
                <a:effectLst/>
                <a:latin typeface="+mn-lt"/>
                <a:ea typeface="+mn-ea"/>
                <a:cs typeface="+mn-cs"/>
              </a:rPr>
              <a:t> to the whole community.  I know how much you want to serve the Lord and the whole world, but if you keep this up, you won’t be able to serve anybody!”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That night in the quietness of her home, Colleen poured out her heart to the Lord.  “God guide me.  Show me how to live.  Tell me what I must cut out of my schedule.  Lord, please, with all my heart, I want You to become the Lord of my daily routine.”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Christ became Lord of her daily routine, He took away her need to be a superwoman.  He taught her to say no to people so that she might say yes to God.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Colleen writes, “If you are caught as I was in the barrenness of a too-busy life, look to Jesus.  The gospels reveal Him as a man who had learned the importance of saying no.”</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had never thought of Jesus in quite that light before.  It revealed something to me of His humanity, this idea of a God who needed to say no because he was “in all points tempted as we are.”  In His strength, I too can learn to say no.</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I made up my mind to put God first, to really and truly put Him first, then I had to reschedule my life.  I no longer spend as much time cleaning house, shopping, and talking on the phone.  I watch a lot less TV.  I have learned to put time with God as # 1 on my daily list of things to do.  That will get done whether anything else gets done or not!</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5694D9AC-FBCF-4148-A4B8-61809624D7AF}" type="slidenum">
              <a:rPr lang="en-US" smtClean="0"/>
              <a:t>7</a:t>
            </a:fld>
            <a:endParaRPr lang="en-US"/>
          </a:p>
        </p:txBody>
      </p:sp>
    </p:spTree>
    <p:extLst>
      <p:ext uri="{BB962C8B-B14F-4D97-AF65-F5344CB8AC3E}">
        <p14:creationId xmlns:p14="http://schemas.microsoft.com/office/powerpoint/2010/main" val="2138986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3850"/>
            <a:ext cx="2565400" cy="1924050"/>
          </a:xfrm>
        </p:spPr>
      </p:sp>
      <p:sp>
        <p:nvSpPr>
          <p:cNvPr id="3" name="Notes Placeholder 2"/>
          <p:cNvSpPr>
            <a:spLocks noGrp="1"/>
          </p:cNvSpPr>
          <p:nvPr>
            <p:ph type="body" idx="1"/>
          </p:nvPr>
        </p:nvSpPr>
        <p:spPr>
          <a:xfrm>
            <a:off x="685800" y="2495550"/>
            <a:ext cx="5486400" cy="3600450"/>
          </a:xfrm>
        </p:spPr>
        <p:txBody>
          <a:bodyPr/>
          <a:lstStyle/>
          <a:p>
            <a:r>
              <a:rPr lang="en-US" sz="1200" b="1" kern="1200" dirty="0">
                <a:solidFill>
                  <a:schemeClr val="tx1"/>
                </a:solidFill>
                <a:effectLst/>
                <a:latin typeface="+mn-lt"/>
                <a:ea typeface="+mn-ea"/>
                <a:cs typeface="+mn-cs"/>
              </a:rPr>
              <a:t>As it is written in Matthew 6:33, “Seek ye first the kingdom of God and His righteousness.”  Put Him first in your life!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Amy Carmichael, missionary to India in the last century, was another woman who knew how to eliminate the non-essentials in life so that she might have time for God’s Word.  This ability to distinguish between the essentials and the non-essentials came to her as a sudden revelation one day in Belfast, Ireland on her way home from church.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They were a well-to-do family, and Amy, her mother, and sisters, spent a lot of time keeping in fashion, traveling in Europe, and enjoying the finest of cultural pursuits.  On this particular day they met an old woman carrying a heavy bundle.  </a:t>
            </a:r>
            <a:r>
              <a:rPr lang="en-CA" sz="1200" kern="1200" dirty="0">
                <a:solidFill>
                  <a:schemeClr val="tx1"/>
                </a:solidFill>
                <a:effectLst/>
                <a:latin typeface="+mn-lt"/>
                <a:ea typeface="+mn-ea"/>
                <a:cs typeface="+mn-cs"/>
              </a:rPr>
              <a:t>“Look</a:t>
            </a:r>
            <a:r>
              <a:rPr lang="en-US" sz="1200" kern="1200" dirty="0">
                <a:solidFill>
                  <a:schemeClr val="tx1"/>
                </a:solidFill>
                <a:effectLst/>
                <a:latin typeface="+mn-lt"/>
                <a:ea typeface="+mn-ea"/>
                <a:cs typeface="+mn-cs"/>
              </a:rPr>
              <a:t> at the poor woman,” Amy said. “She needs help!” Running to her side in all her finery, she offered, “Here, let me help you.”</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Two of her brothers ran to help her lift down the heavy burden from the woman’s back.  One brother carried the package while Amy and another brother took the old woman’s hand and steadied her as she walked.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Respectable church people frowned as they saw Amy spending time helping this old woman from the wrong side of town.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was a horrid moment,” Amy said afterwards.  “I was so embarrassed, concerned about other people’s opinions.”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Then they came to a fountain beside the road, bubbling upward in the gray drizzle, and a verse of Scripture she had memorized flashed into her mind, 1 Corinthians 3:12-14.  “Gold, silver, precious stones, wood, hay, stubble—every man’s work shall be made manifest; for the day shall declare it, because it shall be declared by fire, and the fire shall try every man’s work of what sort it is.”</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5694D9AC-FBCF-4148-A4B8-61809624D7AF}" type="slidenum">
              <a:rPr lang="en-US" smtClean="0"/>
              <a:t>8</a:t>
            </a:fld>
            <a:endParaRPr lang="en-US"/>
          </a:p>
        </p:txBody>
      </p:sp>
    </p:spTree>
    <p:extLst>
      <p:ext uri="{BB962C8B-B14F-4D97-AF65-F5344CB8AC3E}">
        <p14:creationId xmlns:p14="http://schemas.microsoft.com/office/powerpoint/2010/main" val="1008979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words came so forcefully that she turned to see who had spoken, but she saw nothing but the muddy street, people walking home from church, and the fountain bubbling in the mist.  “I knew that something had happened that had changed life’s values,” she said.  “Nothing could ever matter again but the things that were eternal.”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Not long after this Amy’s mother took her shopping for a new evening dress.  The shopkeeper brought out his loveliest silks and satins.  As Amy looked at the beautiful clothes, she remembered thinking, </a:t>
            </a:r>
            <a:r>
              <a:rPr lang="en-US" sz="1200" i="1" kern="1200" dirty="0">
                <a:solidFill>
                  <a:schemeClr val="tx1"/>
                </a:solidFill>
                <a:effectLst/>
                <a:latin typeface="+mn-lt"/>
                <a:ea typeface="+mn-ea"/>
                <a:cs typeface="+mn-cs"/>
              </a:rPr>
              <a:t>What are parties and fine clothes in the light of eternity?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“Mother, I can’t do this,” Amy whispered.  “I don’t want a new evening dress.  Other things are now more important to me.”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Embarrassed, her mother mumbled an apology to the shopkeeper and they walked out.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the light of eternity I wonder how important some of the things are on which I spend my time.  What could I eliminate so that I would have more time for God and His Word?</a:t>
            </a:r>
          </a:p>
          <a:p>
            <a:endParaRPr lang="en-US" dirty="0"/>
          </a:p>
        </p:txBody>
      </p:sp>
      <p:sp>
        <p:nvSpPr>
          <p:cNvPr id="4" name="Slide Number Placeholder 3"/>
          <p:cNvSpPr>
            <a:spLocks noGrp="1"/>
          </p:cNvSpPr>
          <p:nvPr>
            <p:ph type="sldNum" sz="quarter" idx="10"/>
          </p:nvPr>
        </p:nvSpPr>
        <p:spPr/>
        <p:txBody>
          <a:bodyPr/>
          <a:lstStyle/>
          <a:p>
            <a:fld id="{5694D9AC-FBCF-4148-A4B8-61809624D7AF}" type="slidenum">
              <a:rPr lang="en-US" smtClean="0"/>
              <a:t>9</a:t>
            </a:fld>
            <a:endParaRPr lang="en-US"/>
          </a:p>
        </p:txBody>
      </p:sp>
    </p:spTree>
    <p:extLst>
      <p:ext uri="{BB962C8B-B14F-4D97-AF65-F5344CB8AC3E}">
        <p14:creationId xmlns:p14="http://schemas.microsoft.com/office/powerpoint/2010/main" val="1742558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A80F09-AA96-4A46-A2B0-18E7160E381C}" type="datetimeFigureOut">
              <a:rPr lang="en-US" smtClean="0"/>
              <a:t>10/2/19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06E5F-011C-AD41-BF6C-77D9EFA0B8E9}" type="slidenum">
              <a:rPr lang="en-US" smtClean="0"/>
              <a:t>‹#›</a:t>
            </a:fld>
            <a:endParaRPr lang="en-US"/>
          </a:p>
        </p:txBody>
      </p:sp>
    </p:spTree>
    <p:extLst>
      <p:ext uri="{BB962C8B-B14F-4D97-AF65-F5344CB8AC3E}">
        <p14:creationId xmlns:p14="http://schemas.microsoft.com/office/powerpoint/2010/main" val="47662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80F09-AA96-4A46-A2B0-18E7160E381C}" type="datetimeFigureOut">
              <a:rPr lang="en-US" smtClean="0"/>
              <a:t>10/2/19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06E5F-011C-AD41-BF6C-77D9EFA0B8E9}" type="slidenum">
              <a:rPr lang="en-US" smtClean="0"/>
              <a:t>‹#›</a:t>
            </a:fld>
            <a:endParaRPr lang="en-US"/>
          </a:p>
        </p:txBody>
      </p:sp>
    </p:spTree>
    <p:extLst>
      <p:ext uri="{BB962C8B-B14F-4D97-AF65-F5344CB8AC3E}">
        <p14:creationId xmlns:p14="http://schemas.microsoft.com/office/powerpoint/2010/main" val="2034254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80F09-AA96-4A46-A2B0-18E7160E381C}" type="datetimeFigureOut">
              <a:rPr lang="en-US" smtClean="0"/>
              <a:t>10/2/19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06E5F-011C-AD41-BF6C-77D9EFA0B8E9}" type="slidenum">
              <a:rPr lang="en-US" smtClean="0"/>
              <a:t>‹#›</a:t>
            </a:fld>
            <a:endParaRPr lang="en-US"/>
          </a:p>
        </p:txBody>
      </p:sp>
    </p:spTree>
    <p:extLst>
      <p:ext uri="{BB962C8B-B14F-4D97-AF65-F5344CB8AC3E}">
        <p14:creationId xmlns:p14="http://schemas.microsoft.com/office/powerpoint/2010/main" val="1782175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80F09-AA96-4A46-A2B0-18E7160E381C}" type="datetimeFigureOut">
              <a:rPr lang="en-US" smtClean="0"/>
              <a:t>10/2/19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06E5F-011C-AD41-BF6C-77D9EFA0B8E9}" type="slidenum">
              <a:rPr lang="en-US" smtClean="0"/>
              <a:t>‹#›</a:t>
            </a:fld>
            <a:endParaRPr lang="en-US"/>
          </a:p>
        </p:txBody>
      </p:sp>
    </p:spTree>
    <p:extLst>
      <p:ext uri="{BB962C8B-B14F-4D97-AF65-F5344CB8AC3E}">
        <p14:creationId xmlns:p14="http://schemas.microsoft.com/office/powerpoint/2010/main" val="59783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A80F09-AA96-4A46-A2B0-18E7160E381C}" type="datetimeFigureOut">
              <a:rPr lang="en-US" smtClean="0"/>
              <a:t>10/2/19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06E5F-011C-AD41-BF6C-77D9EFA0B8E9}" type="slidenum">
              <a:rPr lang="en-US" smtClean="0"/>
              <a:t>‹#›</a:t>
            </a:fld>
            <a:endParaRPr lang="en-US"/>
          </a:p>
        </p:txBody>
      </p:sp>
    </p:spTree>
    <p:extLst>
      <p:ext uri="{BB962C8B-B14F-4D97-AF65-F5344CB8AC3E}">
        <p14:creationId xmlns:p14="http://schemas.microsoft.com/office/powerpoint/2010/main" val="1906623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A80F09-AA96-4A46-A2B0-18E7160E381C}" type="datetimeFigureOut">
              <a:rPr lang="en-US" smtClean="0"/>
              <a:t>10/2/19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06E5F-011C-AD41-BF6C-77D9EFA0B8E9}" type="slidenum">
              <a:rPr lang="en-US" smtClean="0"/>
              <a:t>‹#›</a:t>
            </a:fld>
            <a:endParaRPr lang="en-US"/>
          </a:p>
        </p:txBody>
      </p:sp>
    </p:spTree>
    <p:extLst>
      <p:ext uri="{BB962C8B-B14F-4D97-AF65-F5344CB8AC3E}">
        <p14:creationId xmlns:p14="http://schemas.microsoft.com/office/powerpoint/2010/main" val="2009852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A80F09-AA96-4A46-A2B0-18E7160E381C}" type="datetimeFigureOut">
              <a:rPr lang="en-US" smtClean="0"/>
              <a:t>10/2/19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F06E5F-011C-AD41-BF6C-77D9EFA0B8E9}" type="slidenum">
              <a:rPr lang="en-US" smtClean="0"/>
              <a:t>‹#›</a:t>
            </a:fld>
            <a:endParaRPr lang="en-US"/>
          </a:p>
        </p:txBody>
      </p:sp>
    </p:spTree>
    <p:extLst>
      <p:ext uri="{BB962C8B-B14F-4D97-AF65-F5344CB8AC3E}">
        <p14:creationId xmlns:p14="http://schemas.microsoft.com/office/powerpoint/2010/main" val="1818297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A80F09-AA96-4A46-A2B0-18E7160E381C}" type="datetimeFigureOut">
              <a:rPr lang="en-US" smtClean="0"/>
              <a:t>10/2/19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F06E5F-011C-AD41-BF6C-77D9EFA0B8E9}" type="slidenum">
              <a:rPr lang="en-US" smtClean="0"/>
              <a:t>‹#›</a:t>
            </a:fld>
            <a:endParaRPr lang="en-US"/>
          </a:p>
        </p:txBody>
      </p:sp>
    </p:spTree>
    <p:extLst>
      <p:ext uri="{BB962C8B-B14F-4D97-AF65-F5344CB8AC3E}">
        <p14:creationId xmlns:p14="http://schemas.microsoft.com/office/powerpoint/2010/main" val="1429466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A80F09-AA96-4A46-A2B0-18E7160E381C}" type="datetimeFigureOut">
              <a:rPr lang="en-US" smtClean="0"/>
              <a:t>10/2/19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F06E5F-011C-AD41-BF6C-77D9EFA0B8E9}" type="slidenum">
              <a:rPr lang="en-US" smtClean="0"/>
              <a:t>‹#›</a:t>
            </a:fld>
            <a:endParaRPr lang="en-US"/>
          </a:p>
        </p:txBody>
      </p:sp>
    </p:spTree>
    <p:extLst>
      <p:ext uri="{BB962C8B-B14F-4D97-AF65-F5344CB8AC3E}">
        <p14:creationId xmlns:p14="http://schemas.microsoft.com/office/powerpoint/2010/main" val="1140393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A80F09-AA96-4A46-A2B0-18E7160E381C}" type="datetimeFigureOut">
              <a:rPr lang="en-US" smtClean="0"/>
              <a:t>10/2/19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06E5F-011C-AD41-BF6C-77D9EFA0B8E9}" type="slidenum">
              <a:rPr lang="en-US" smtClean="0"/>
              <a:t>‹#›</a:t>
            </a:fld>
            <a:endParaRPr lang="en-US"/>
          </a:p>
        </p:txBody>
      </p:sp>
    </p:spTree>
    <p:extLst>
      <p:ext uri="{BB962C8B-B14F-4D97-AF65-F5344CB8AC3E}">
        <p14:creationId xmlns:p14="http://schemas.microsoft.com/office/powerpoint/2010/main" val="307853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A80F09-AA96-4A46-A2B0-18E7160E381C}" type="datetimeFigureOut">
              <a:rPr lang="en-US" smtClean="0"/>
              <a:t>10/2/19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06E5F-011C-AD41-BF6C-77D9EFA0B8E9}" type="slidenum">
              <a:rPr lang="en-US" smtClean="0"/>
              <a:t>‹#›</a:t>
            </a:fld>
            <a:endParaRPr lang="en-US"/>
          </a:p>
        </p:txBody>
      </p:sp>
    </p:spTree>
    <p:extLst>
      <p:ext uri="{BB962C8B-B14F-4D97-AF65-F5344CB8AC3E}">
        <p14:creationId xmlns:p14="http://schemas.microsoft.com/office/powerpoint/2010/main" val="811736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A80F09-AA96-4A46-A2B0-18E7160E381C}" type="datetimeFigureOut">
              <a:rPr lang="en-US" smtClean="0"/>
              <a:t>10/2/19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F06E5F-011C-AD41-BF6C-77D9EFA0B8E9}" type="slidenum">
              <a:rPr lang="en-US" smtClean="0"/>
              <a:t>‹#›</a:t>
            </a:fld>
            <a:endParaRPr lang="en-US"/>
          </a:p>
        </p:txBody>
      </p:sp>
    </p:spTree>
    <p:extLst>
      <p:ext uri="{BB962C8B-B14F-4D97-AF65-F5344CB8AC3E}">
        <p14:creationId xmlns:p14="http://schemas.microsoft.com/office/powerpoint/2010/main" val="14653055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092674" cy="6858000"/>
          </a:xfrm>
          <a:prstGeom prst="rect">
            <a:avLst/>
          </a:prstGeom>
        </p:spPr>
      </p:pic>
      <p:sp>
        <p:nvSpPr>
          <p:cNvPr id="2050" name="Rectangle 2"/>
          <p:cNvSpPr>
            <a:spLocks noGrp="1" noChangeArrowheads="1"/>
          </p:cNvSpPr>
          <p:nvPr>
            <p:ph type="ctrTitle"/>
          </p:nvPr>
        </p:nvSpPr>
        <p:spPr>
          <a:xfrm>
            <a:off x="2065420" y="1429584"/>
            <a:ext cx="4936959" cy="784225"/>
          </a:xfrm>
          <a:effectLst>
            <a:outerShdw blurRad="63500" dist="38099" dir="2700000" algn="ctr" rotWithShape="0">
              <a:srgbClr val="660066">
                <a:alpha val="74998"/>
              </a:srgbClr>
            </a:outerShdw>
          </a:effectLst>
        </p:spPr>
        <p:txBody>
          <a:bodyPr anchor="ctr">
            <a:noAutofit/>
          </a:bodyPr>
          <a:lstStyle/>
          <a:p>
            <a:pPr eaLnBrk="1" hangingPunct="1"/>
            <a:r>
              <a:rPr lang="en-US" altLang="en-US" sz="4000" b="1" dirty="0">
                <a:solidFill>
                  <a:schemeClr val="bg1"/>
                </a:solidFill>
                <a:latin typeface="Gill Sans MT" charset="0"/>
                <a:ea typeface="Gill Sans MT" charset="0"/>
                <a:cs typeface="Gill Sans MT" charset="0"/>
              </a:rPr>
              <a:t>Desire </a:t>
            </a:r>
            <a:r>
              <a:rPr lang="en-US" altLang="en-US" sz="4000" b="1" i="1" dirty="0">
                <a:solidFill>
                  <a:schemeClr val="bg1"/>
                </a:solidFill>
                <a:latin typeface="Palatino Linotype" charset="0"/>
                <a:ea typeface="Palatino Linotype" charset="0"/>
                <a:cs typeface="Palatino Linotype" charset="0"/>
              </a:rPr>
              <a:t>the</a:t>
            </a:r>
            <a:r>
              <a:rPr lang="en-US" altLang="en-US" sz="4000" b="1" dirty="0">
                <a:solidFill>
                  <a:schemeClr val="bg1"/>
                </a:solidFill>
                <a:latin typeface="Palatino Linotype" charset="0"/>
                <a:ea typeface="Palatino Linotype" charset="0"/>
                <a:cs typeface="Palatino Linotype" charset="0"/>
              </a:rPr>
              <a:t> </a:t>
            </a:r>
            <a:r>
              <a:rPr lang="en-US" altLang="en-US" sz="4000" b="1" dirty="0">
                <a:solidFill>
                  <a:schemeClr val="bg1"/>
                </a:solidFill>
                <a:latin typeface="Gill Sans MT" charset="0"/>
                <a:ea typeface="Gill Sans MT" charset="0"/>
                <a:cs typeface="Gill Sans MT" charset="0"/>
              </a:rPr>
              <a:t>Word</a:t>
            </a:r>
            <a:br>
              <a:rPr lang="en-US" altLang="en-US" sz="4000" b="1" dirty="0">
                <a:solidFill>
                  <a:schemeClr val="bg1"/>
                </a:solidFill>
                <a:latin typeface="Gill Sans MT" charset="0"/>
                <a:ea typeface="Gill Sans MT" charset="0"/>
                <a:cs typeface="Gill Sans MT" charset="0"/>
              </a:rPr>
            </a:br>
            <a:endParaRPr lang="en-US" altLang="en-US" sz="4000" b="1" dirty="0">
              <a:solidFill>
                <a:schemeClr val="bg1"/>
              </a:solidFill>
              <a:latin typeface="Gill Sans MT" charset="0"/>
              <a:ea typeface="Gill Sans MT" charset="0"/>
              <a:cs typeface="Gill Sans MT" charset="0"/>
            </a:endParaRPr>
          </a:p>
        </p:txBody>
      </p:sp>
      <p:sp>
        <p:nvSpPr>
          <p:cNvPr id="2055" name="Text Box 7"/>
          <p:cNvSpPr txBox="1">
            <a:spLocks noChangeArrowheads="1"/>
          </p:cNvSpPr>
          <p:nvPr/>
        </p:nvSpPr>
        <p:spPr bwMode="auto">
          <a:xfrm>
            <a:off x="2679029" y="6090231"/>
            <a:ext cx="33416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altLang="en-US" dirty="0">
                <a:solidFill>
                  <a:schemeClr val="bg1"/>
                </a:solidFill>
                <a:latin typeface="Gill Sans MT Condensed" charset="0"/>
              </a:rPr>
              <a:t>General Conference</a:t>
            </a:r>
          </a:p>
          <a:p>
            <a:pPr algn="ctr" eaLnBrk="1" hangingPunct="1">
              <a:defRPr/>
            </a:pPr>
            <a:r>
              <a:rPr lang="en-US" altLang="en-US" dirty="0">
                <a:solidFill>
                  <a:schemeClr val="bg1"/>
                </a:solidFill>
                <a:latin typeface="Gill Sans MT Condensed" charset="0"/>
              </a:rPr>
              <a:t>Women’s Ministries Department</a:t>
            </a:r>
          </a:p>
        </p:txBody>
      </p:sp>
      <p:sp>
        <p:nvSpPr>
          <p:cNvPr id="2056" name="Text Box 8"/>
          <p:cNvSpPr txBox="1">
            <a:spLocks noChangeArrowheads="1"/>
          </p:cNvSpPr>
          <p:nvPr/>
        </p:nvSpPr>
        <p:spPr bwMode="auto">
          <a:xfrm>
            <a:off x="3810000" y="1905000"/>
            <a:ext cx="1473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ltLang="en-US" sz="2400">
                <a:solidFill>
                  <a:schemeClr val="bg1"/>
                </a:solidFill>
                <a:latin typeface="Gill Sans MT Condensed" charset="0"/>
              </a:rPr>
              <a:t>By</a:t>
            </a:r>
          </a:p>
          <a:p>
            <a:pPr algn="ctr" eaLnBrk="1" hangingPunct="1"/>
            <a:r>
              <a:rPr lang="en-US" altLang="en-US" sz="2400">
                <a:solidFill>
                  <a:schemeClr val="bg1"/>
                </a:solidFill>
                <a:latin typeface="Gill Sans MT Condensed" charset="0"/>
              </a:rPr>
              <a:t>Dorothy Watts</a:t>
            </a:r>
            <a:endParaRPr lang="en-US" altLang="en-US"/>
          </a:p>
        </p:txBody>
      </p:sp>
      <p:pic>
        <p:nvPicPr>
          <p:cNvPr id="7" name="Picture 7" descr="WMLOGO-small"/>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366760" y="6355080"/>
            <a:ext cx="514350" cy="393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1055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309096" cy="6857999"/>
          </a:xfrm>
          <a:prstGeom prst="rect">
            <a:avLst/>
          </a:prstGeom>
        </p:spPr>
      </p:pic>
      <p:sp>
        <p:nvSpPr>
          <p:cNvPr id="7171" name="Rectangle 3"/>
          <p:cNvSpPr>
            <a:spLocks noGrp="1" noChangeArrowheads="1"/>
          </p:cNvSpPr>
          <p:nvPr>
            <p:ph type="body" idx="1"/>
          </p:nvPr>
        </p:nvSpPr>
        <p:spPr>
          <a:xfrm>
            <a:off x="262890" y="2191385"/>
            <a:ext cx="5063490" cy="4351338"/>
          </a:xfrm>
        </p:spPr>
        <p:txBody>
          <a:bodyPr>
            <a:normAutofit/>
          </a:bodyPr>
          <a:lstStyle/>
          <a:p>
            <a:pPr algn="ctr" eaLnBrk="1" hangingPunct="1">
              <a:buFontTx/>
              <a:buNone/>
              <a:defRPr/>
            </a:pPr>
            <a:r>
              <a:rPr lang="en-US" altLang="en-US" sz="4800" b="1" dirty="0">
                <a:latin typeface="Gill Sans MT" charset="0"/>
                <a:ea typeface="Gill Sans MT" charset="0"/>
                <a:cs typeface="Gill Sans MT" charset="0"/>
              </a:rPr>
              <a:t>S - Schedule Time with the Word</a:t>
            </a:r>
          </a:p>
        </p:txBody>
      </p:sp>
      <p:pic>
        <p:nvPicPr>
          <p:cNvPr id="4" name="Picture 3"/>
          <p:cNvPicPr>
            <a:picLocks noChangeAspect="1"/>
          </p:cNvPicPr>
          <p:nvPr/>
        </p:nvPicPr>
        <p:blipFill>
          <a:blip r:embed="rId4"/>
          <a:stretch>
            <a:fillRect/>
          </a:stretch>
        </p:blipFill>
        <p:spPr>
          <a:xfrm>
            <a:off x="5097780" y="2191385"/>
            <a:ext cx="3657014" cy="3961765"/>
          </a:xfrm>
          <a:prstGeom prst="rect">
            <a:avLst/>
          </a:prstGeom>
          <a:ln>
            <a:noFill/>
          </a:ln>
          <a:effectLst>
            <a:softEdge rad="112500"/>
          </a:effectLst>
        </p:spPr>
      </p:pic>
    </p:spTree>
    <p:extLst>
      <p:ext uri="{BB962C8B-B14F-4D97-AF65-F5344CB8AC3E}">
        <p14:creationId xmlns:p14="http://schemas.microsoft.com/office/powerpoint/2010/main" val="1305095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309096" cy="6857999"/>
          </a:xfrm>
          <a:prstGeom prst="rect">
            <a:avLst/>
          </a:prstGeom>
        </p:spPr>
      </p:pic>
      <p:graphicFrame>
        <p:nvGraphicFramePr>
          <p:cNvPr id="4" name="Content Placeholder 3"/>
          <p:cNvGraphicFramePr>
            <a:graphicFrameLocks noGrp="1"/>
          </p:cNvGraphicFramePr>
          <p:nvPr>
            <p:ph idx="1"/>
            <p:extLst>
              <p:ext uri="{D42A27DB-BD31-4B8C-83A1-F6EECF244321}">
                <p14:modId xmlns:p14="http://schemas.microsoft.com/office/powerpoint/2010/main" val="1722809688"/>
              </p:ext>
            </p:extLst>
          </p:nvPr>
        </p:nvGraphicFramePr>
        <p:xfrm>
          <a:off x="361551" y="1588967"/>
          <a:ext cx="8680446" cy="3657600"/>
        </p:xfrm>
        <a:graphic>
          <a:graphicData uri="http://schemas.openxmlformats.org/drawingml/2006/table">
            <a:tbl>
              <a:tblPr/>
              <a:tblGrid>
                <a:gridCol w="8680446">
                  <a:extLst>
                    <a:ext uri="{9D8B030D-6E8A-4147-A177-3AD203B41FA5}">
                      <a16:colId xmlns:a16="http://schemas.microsoft.com/office/drawing/2014/main" val="20000"/>
                    </a:ext>
                  </a:extLst>
                </a:gridCol>
              </a:tblGrid>
              <a:tr h="3348794">
                <a:tc>
                  <a:txBody>
                    <a:bodyPr/>
                    <a:lstStyle/>
                    <a:p>
                      <a:pPr marL="0" marR="0">
                        <a:spcBef>
                          <a:spcPts val="0"/>
                        </a:spcBef>
                        <a:spcAft>
                          <a:spcPts val="0"/>
                        </a:spcAft>
                      </a:pPr>
                      <a:r>
                        <a:rPr lang="en-US" sz="3200" b="1" dirty="0">
                          <a:effectLst/>
                          <a:latin typeface="Gill Sans MT" charset="0"/>
                          <a:ea typeface="Gill Sans MT" charset="0"/>
                          <a:cs typeface="Gill Sans MT" charset="0"/>
                        </a:rPr>
                        <a:t>Group Work Assignment 3 </a:t>
                      </a:r>
                    </a:p>
                    <a:p>
                      <a:pPr marL="0" marR="0">
                        <a:spcBef>
                          <a:spcPts val="0"/>
                        </a:spcBef>
                        <a:spcAft>
                          <a:spcPts val="0"/>
                        </a:spcAft>
                      </a:pPr>
                      <a:r>
                        <a:rPr lang="en-US" sz="3200" b="1" dirty="0">
                          <a:effectLst/>
                          <a:latin typeface="Gill Sans MT" charset="0"/>
                          <a:ea typeface="Gill Sans MT" charset="0"/>
                          <a:cs typeface="Gill Sans MT" charset="0"/>
                        </a:rPr>
                        <a:t>Mary and Martha:</a:t>
                      </a:r>
                      <a:r>
                        <a:rPr lang="en-US" sz="3200" dirty="0">
                          <a:effectLst/>
                          <a:latin typeface="Gill Sans MT" charset="0"/>
                          <a:ea typeface="Gill Sans MT" charset="0"/>
                          <a:cs typeface="Gill Sans MT" charset="0"/>
                        </a:rPr>
                        <a:t>  </a:t>
                      </a:r>
                      <a:endParaRPr lang="en-US" sz="2400" dirty="0">
                        <a:effectLst/>
                        <a:latin typeface="Gill Sans MT" charset="0"/>
                        <a:ea typeface="Gill Sans MT" charset="0"/>
                        <a:cs typeface="Gill Sans MT" charset="0"/>
                      </a:endParaRPr>
                    </a:p>
                    <a:p>
                      <a:pPr marL="0" marR="0">
                        <a:spcBef>
                          <a:spcPts val="0"/>
                        </a:spcBef>
                        <a:spcAft>
                          <a:spcPts val="0"/>
                        </a:spcAft>
                      </a:pPr>
                      <a:r>
                        <a:rPr lang="en-US" sz="2400" dirty="0">
                          <a:effectLst/>
                          <a:latin typeface="Gill Sans MT" charset="0"/>
                          <a:ea typeface="Gill Sans MT" charset="0"/>
                          <a:cs typeface="Gill Sans MT" charset="0"/>
                        </a:rPr>
                        <a:t> </a:t>
                      </a:r>
                    </a:p>
                    <a:p>
                      <a:pPr marL="0" marR="0">
                        <a:spcBef>
                          <a:spcPts val="0"/>
                        </a:spcBef>
                        <a:spcAft>
                          <a:spcPts val="0"/>
                        </a:spcAft>
                      </a:pPr>
                      <a:r>
                        <a:rPr lang="en-US" sz="2400" b="1" dirty="0">
                          <a:effectLst/>
                          <a:latin typeface="Gill Sans MT" charset="0"/>
                          <a:ea typeface="Gill Sans MT" charset="0"/>
                          <a:cs typeface="Gill Sans MT" charset="0"/>
                        </a:rPr>
                        <a:t>Work together in groups of 3 or 4.  </a:t>
                      </a:r>
                      <a:r>
                        <a:rPr lang="fr-FR" sz="2400" dirty="0" err="1">
                          <a:effectLst/>
                          <a:latin typeface="Gill Sans MT" charset="0"/>
                          <a:ea typeface="Gill Sans MT" charset="0"/>
                          <a:cs typeface="Gill Sans MT" charset="0"/>
                        </a:rPr>
                        <a:t>Answer</a:t>
                      </a:r>
                      <a:r>
                        <a:rPr lang="fr-FR" sz="2400" dirty="0">
                          <a:effectLst/>
                          <a:latin typeface="Gill Sans MT" charset="0"/>
                          <a:ea typeface="Gill Sans MT" charset="0"/>
                          <a:cs typeface="Gill Sans MT" charset="0"/>
                        </a:rPr>
                        <a:t> questions on page 13-15.  </a:t>
                      </a:r>
                      <a:r>
                        <a:rPr lang="en-US" sz="1600" i="1" dirty="0">
                          <a:effectLst/>
                          <a:latin typeface="Gill Sans MT" charset="0"/>
                          <a:ea typeface="Gill Sans MT" charset="0"/>
                          <a:cs typeface="Gill Sans MT" charset="0"/>
                        </a:rPr>
                        <a:t>(From Serendipity Seminar on Small Groups, Serendipity House, Box 1012, Littleton, CO 80160)</a:t>
                      </a:r>
                      <a:endParaRPr lang="en-US" sz="2400" dirty="0">
                        <a:effectLst/>
                        <a:latin typeface="Gill Sans MT" charset="0"/>
                        <a:ea typeface="Gill Sans MT" charset="0"/>
                        <a:cs typeface="Gill Sans MT" charset="0"/>
                      </a:endParaRPr>
                    </a:p>
                    <a:p>
                      <a:pPr marL="0" marR="0">
                        <a:spcBef>
                          <a:spcPts val="0"/>
                        </a:spcBef>
                        <a:spcAft>
                          <a:spcPts val="0"/>
                        </a:spcAft>
                      </a:pPr>
                      <a:r>
                        <a:rPr lang="en-US" sz="2400" b="1" dirty="0">
                          <a:effectLst/>
                          <a:latin typeface="Gill Sans MT" charset="0"/>
                          <a:ea typeface="Gill Sans MT" charset="0"/>
                          <a:cs typeface="Gill Sans MT" charset="0"/>
                        </a:rPr>
                        <a:t> </a:t>
                      </a:r>
                      <a:endParaRPr lang="en-US" sz="2400" dirty="0">
                        <a:effectLst/>
                        <a:latin typeface="Gill Sans MT" charset="0"/>
                        <a:ea typeface="Gill Sans MT" charset="0"/>
                        <a:cs typeface="Gill Sans MT" charset="0"/>
                      </a:endParaRPr>
                    </a:p>
                    <a:p>
                      <a:pPr marL="0" marR="0">
                        <a:spcBef>
                          <a:spcPts val="0"/>
                        </a:spcBef>
                        <a:spcAft>
                          <a:spcPts val="0"/>
                        </a:spcAft>
                      </a:pPr>
                      <a:r>
                        <a:rPr lang="en-US" sz="2400" b="1" i="1" dirty="0">
                          <a:effectLst/>
                          <a:latin typeface="Gill Sans MT" charset="0"/>
                          <a:ea typeface="Gill Sans MT" charset="0"/>
                          <a:cs typeface="Gill Sans MT" charset="0"/>
                        </a:rPr>
                        <a:t>To the Presenter</a:t>
                      </a:r>
                      <a:r>
                        <a:rPr lang="en-US" sz="2400" dirty="0">
                          <a:effectLst/>
                          <a:latin typeface="Gill Sans MT" charset="0"/>
                          <a:ea typeface="Gill Sans MT" charset="0"/>
                          <a:cs typeface="Gill Sans MT" charset="0"/>
                        </a:rPr>
                        <a:t>: Allow 5 or 10 minutes for this exercise, depending on how much time you have for your meeting.</a:t>
                      </a:r>
                    </a:p>
                    <a:p>
                      <a:pPr marL="0" marR="0">
                        <a:spcBef>
                          <a:spcPts val="0"/>
                        </a:spcBef>
                        <a:spcAft>
                          <a:spcPts val="0"/>
                        </a:spcAft>
                      </a:pPr>
                      <a:r>
                        <a:rPr lang="en-US" sz="3200" b="1" dirty="0">
                          <a:effectLst/>
                          <a:latin typeface="Gill Sans MT" charset="0"/>
                          <a:ea typeface="Gill Sans MT" charset="0"/>
                          <a:cs typeface="Gill Sans MT" charset="0"/>
                        </a:rPr>
                        <a:t> </a:t>
                      </a:r>
                      <a:endParaRPr lang="en-US" sz="2400" dirty="0">
                        <a:effectLst/>
                        <a:latin typeface="Gill Sans MT" charset="0"/>
                        <a:ea typeface="Gill Sans MT" charset="0"/>
                        <a:cs typeface="Gill Sans MT" charset="0"/>
                      </a:endParaRPr>
                    </a:p>
                  </a:txBody>
                  <a:tcPr marL="68580" marR="68580" marT="0" marB="0">
                    <a:lnL>
                      <a:noFill/>
                    </a:lnL>
                    <a:lnR>
                      <a:noFill/>
                    </a:lnR>
                    <a:lnT>
                      <a:noFill/>
                    </a:lnT>
                    <a:lnB>
                      <a:noFill/>
                    </a:lnB>
                    <a:solidFill>
                      <a:srgbClr val="E6E6E6"/>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81867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309096" cy="6858001"/>
          </a:xfrm>
          <a:prstGeom prst="rect">
            <a:avLst/>
          </a:prstGeom>
        </p:spPr>
      </p:pic>
      <p:sp>
        <p:nvSpPr>
          <p:cNvPr id="3" name="Content Placeholder 2"/>
          <p:cNvSpPr>
            <a:spLocks noGrp="1"/>
          </p:cNvSpPr>
          <p:nvPr>
            <p:ph idx="1"/>
          </p:nvPr>
        </p:nvSpPr>
        <p:spPr>
          <a:xfrm>
            <a:off x="720090" y="2511425"/>
            <a:ext cx="7886700" cy="2106295"/>
          </a:xfrm>
        </p:spPr>
        <p:txBody>
          <a:bodyPr>
            <a:noAutofit/>
          </a:bodyPr>
          <a:lstStyle/>
          <a:p>
            <a:pPr marL="0" indent="0" algn="ctr">
              <a:lnSpc>
                <a:spcPct val="100000"/>
              </a:lnSpc>
              <a:buNone/>
            </a:pPr>
            <a:r>
              <a:rPr lang="en-US" sz="3200" b="1" dirty="0">
                <a:latin typeface="Gill Sans MT" charset="0"/>
                <a:ea typeface="Gill Sans MT" charset="0"/>
                <a:cs typeface="Gill Sans MT" charset="0"/>
              </a:rPr>
              <a:t>Quoting </a:t>
            </a:r>
            <a:r>
              <a:rPr lang="en-US" sz="3200" b="1" dirty="0" err="1">
                <a:latin typeface="Gill Sans MT" charset="0"/>
                <a:ea typeface="Gill Sans MT" charset="0"/>
                <a:cs typeface="Gill Sans MT" charset="0"/>
              </a:rPr>
              <a:t>Corrie</a:t>
            </a:r>
            <a:r>
              <a:rPr lang="en-US" sz="3200" b="1" dirty="0">
                <a:latin typeface="Gill Sans MT" charset="0"/>
                <a:ea typeface="Gill Sans MT" charset="0"/>
                <a:cs typeface="Gill Sans MT" charset="0"/>
              </a:rPr>
              <a:t> ten Boom, she advises,</a:t>
            </a:r>
          </a:p>
          <a:p>
            <a:pPr marL="0" indent="0" algn="ctr">
              <a:lnSpc>
                <a:spcPct val="100000"/>
              </a:lnSpc>
              <a:buNone/>
            </a:pPr>
            <a:r>
              <a:rPr lang="en-US" sz="3200" b="1" dirty="0">
                <a:latin typeface="Gill Sans MT" charset="0"/>
                <a:ea typeface="Gill Sans MT" charset="0"/>
                <a:cs typeface="Gill Sans MT" charset="0"/>
              </a:rPr>
              <a:t>“Don’t pray when you feel like it.  Don’t</a:t>
            </a:r>
          </a:p>
          <a:p>
            <a:pPr marL="0" indent="0" algn="ctr">
              <a:lnSpc>
                <a:spcPct val="100000"/>
              </a:lnSpc>
              <a:buNone/>
            </a:pPr>
            <a:r>
              <a:rPr lang="en-US" sz="3200" b="1" dirty="0">
                <a:latin typeface="Gill Sans MT" charset="0"/>
                <a:ea typeface="Gill Sans MT" charset="0"/>
                <a:cs typeface="Gill Sans MT" charset="0"/>
              </a:rPr>
              <a:t>read your Bible when you feel like it. </a:t>
            </a:r>
          </a:p>
          <a:p>
            <a:pPr marL="0" indent="0" algn="ctr">
              <a:lnSpc>
                <a:spcPct val="100000"/>
              </a:lnSpc>
              <a:buNone/>
            </a:pPr>
            <a:r>
              <a:rPr lang="en-US" sz="3200" b="1" dirty="0">
                <a:latin typeface="Gill Sans MT" charset="0"/>
                <a:ea typeface="Gill Sans MT" charset="0"/>
                <a:cs typeface="Gill Sans MT" charset="0"/>
              </a:rPr>
              <a:t>Make an appointment with the King.”</a:t>
            </a:r>
          </a:p>
        </p:txBody>
      </p:sp>
    </p:spTree>
    <p:extLst>
      <p:ext uri="{BB962C8B-B14F-4D97-AF65-F5344CB8AC3E}">
        <p14:creationId xmlns:p14="http://schemas.microsoft.com/office/powerpoint/2010/main" val="1584356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309096" cy="6858001"/>
          </a:xfrm>
          <a:prstGeom prst="rect">
            <a:avLst/>
          </a:prstGeom>
        </p:spPr>
      </p:pic>
      <p:sp>
        <p:nvSpPr>
          <p:cNvPr id="8195" name="Rectangle 3"/>
          <p:cNvSpPr>
            <a:spLocks noGrp="1" noChangeArrowheads="1"/>
          </p:cNvSpPr>
          <p:nvPr>
            <p:ph type="body" idx="1"/>
          </p:nvPr>
        </p:nvSpPr>
        <p:spPr>
          <a:xfrm>
            <a:off x="434340" y="1424940"/>
            <a:ext cx="8229600" cy="4525963"/>
          </a:xfrm>
        </p:spPr>
        <p:txBody>
          <a:bodyPr>
            <a:normAutofit/>
          </a:bodyPr>
          <a:lstStyle/>
          <a:p>
            <a:pPr eaLnBrk="1" hangingPunct="1">
              <a:buFontTx/>
              <a:buNone/>
            </a:pPr>
            <a:r>
              <a:rPr lang="en-US" altLang="en-US" sz="3200" i="1" dirty="0">
                <a:latin typeface="Gill Sans MT" charset="0"/>
                <a:ea typeface="Gill Sans MT" charset="0"/>
                <a:cs typeface="Gill Sans MT" charset="0"/>
              </a:rPr>
              <a:t>   </a:t>
            </a:r>
            <a:endParaRPr lang="en-US" altLang="en-US" sz="3200" b="1" i="1" dirty="0">
              <a:latin typeface="Gill Sans MT" charset="0"/>
              <a:ea typeface="Gill Sans MT" charset="0"/>
              <a:cs typeface="Gill Sans MT" charset="0"/>
            </a:endParaRPr>
          </a:p>
          <a:p>
            <a:pPr eaLnBrk="1" hangingPunct="1">
              <a:lnSpc>
                <a:spcPct val="60000"/>
              </a:lnSpc>
              <a:buFontTx/>
              <a:buNone/>
            </a:pPr>
            <a:endParaRPr lang="en-US" altLang="en-US" sz="3200" b="1" i="1" dirty="0">
              <a:latin typeface="Gill Sans MT" charset="0"/>
              <a:ea typeface="Gill Sans MT" charset="0"/>
              <a:cs typeface="Gill Sans MT" charset="0"/>
            </a:endParaRPr>
          </a:p>
          <a:p>
            <a:pPr algn="ctr" eaLnBrk="1" hangingPunct="1">
              <a:lnSpc>
                <a:spcPct val="120000"/>
              </a:lnSpc>
              <a:buFontTx/>
              <a:buNone/>
            </a:pPr>
            <a:r>
              <a:rPr lang="en-US" altLang="en-US" sz="3200" i="1" dirty="0">
                <a:latin typeface="Gill Sans MT" charset="0"/>
                <a:ea typeface="Gill Sans MT" charset="0"/>
                <a:cs typeface="Gill Sans MT" charset="0"/>
              </a:rPr>
              <a:t>  “</a:t>
            </a:r>
            <a:r>
              <a:rPr lang="en-US" altLang="en-US" sz="3200" b="1" i="1" dirty="0">
                <a:latin typeface="Gill Sans MT" charset="0"/>
                <a:ea typeface="Gill Sans MT" charset="0"/>
                <a:cs typeface="Gill Sans MT" charset="0"/>
              </a:rPr>
              <a:t>When I began to eliminate some of the business of my life and to focus on the gifts God has given me, I began to accomplish more.  I learned to say no.”</a:t>
            </a:r>
          </a:p>
        </p:txBody>
      </p:sp>
    </p:spTree>
    <p:extLst>
      <p:ext uri="{BB962C8B-B14F-4D97-AF65-F5344CB8AC3E}">
        <p14:creationId xmlns:p14="http://schemas.microsoft.com/office/powerpoint/2010/main" val="339072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309096" cy="6857999"/>
          </a:xfrm>
          <a:prstGeom prst="rect">
            <a:avLst/>
          </a:prstGeom>
        </p:spPr>
      </p:pic>
      <p:sp>
        <p:nvSpPr>
          <p:cNvPr id="9219" name="Rectangle 3"/>
          <p:cNvSpPr>
            <a:spLocks noGrp="1" noChangeArrowheads="1"/>
          </p:cNvSpPr>
          <p:nvPr>
            <p:ph type="body" idx="1"/>
          </p:nvPr>
        </p:nvSpPr>
        <p:spPr>
          <a:xfrm>
            <a:off x="609600" y="2118360"/>
            <a:ext cx="4511040" cy="3825240"/>
          </a:xfrm>
        </p:spPr>
        <p:txBody>
          <a:bodyPr>
            <a:normAutofit/>
          </a:bodyPr>
          <a:lstStyle/>
          <a:p>
            <a:pPr eaLnBrk="1" hangingPunct="1">
              <a:lnSpc>
                <a:spcPct val="90000"/>
              </a:lnSpc>
              <a:buFontTx/>
              <a:buNone/>
              <a:defRPr/>
            </a:pPr>
            <a:r>
              <a:rPr lang="en-US" altLang="en-US" sz="4800" b="1" i="1">
                <a:latin typeface="Gill Sans MT" charset="0"/>
                <a:ea typeface="Gill Sans MT" charset="0"/>
                <a:cs typeface="Gill Sans MT" charset="0"/>
              </a:rPr>
              <a:t>I - Invite Jesus to help </a:t>
            </a:r>
            <a:r>
              <a:rPr lang="en-US" altLang="en-US" sz="4800" b="1" i="1" dirty="0">
                <a:latin typeface="Gill Sans MT" charset="0"/>
                <a:ea typeface="Gill Sans MT" charset="0"/>
                <a:cs typeface="Gill Sans MT" charset="0"/>
              </a:rPr>
              <a:t>you</a:t>
            </a:r>
          </a:p>
        </p:txBody>
      </p:sp>
      <p:pic>
        <p:nvPicPr>
          <p:cNvPr id="2" name="Picture 1"/>
          <p:cNvPicPr>
            <a:picLocks noChangeAspect="1"/>
          </p:cNvPicPr>
          <p:nvPr/>
        </p:nvPicPr>
        <p:blipFill>
          <a:blip r:embed="rId4"/>
          <a:stretch>
            <a:fillRect/>
          </a:stretch>
        </p:blipFill>
        <p:spPr>
          <a:xfrm>
            <a:off x="5311140" y="1844039"/>
            <a:ext cx="3238500" cy="4587875"/>
          </a:xfrm>
          <a:prstGeom prst="rect">
            <a:avLst/>
          </a:prstGeom>
          <a:ln>
            <a:noFill/>
          </a:ln>
          <a:effectLst>
            <a:softEdge rad="112500"/>
          </a:effectLst>
        </p:spPr>
      </p:pic>
    </p:spTree>
    <p:extLst>
      <p:ext uri="{BB962C8B-B14F-4D97-AF65-F5344CB8AC3E}">
        <p14:creationId xmlns:p14="http://schemas.microsoft.com/office/powerpoint/2010/main" val="1522131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762000"/>
            <a:ext cx="8229600" cy="1143000"/>
          </a:xfrm>
        </p:spPr>
        <p:txBody>
          <a:bodyPr>
            <a:normAutofit fontScale="90000"/>
          </a:bodyPr>
          <a:lstStyle/>
          <a:p>
            <a:pPr eaLnBrk="1" hangingPunct="1"/>
            <a:r>
              <a:rPr lang="en-US" altLang="en-US" sz="3200" b="1">
                <a:solidFill>
                  <a:schemeClr val="tx1"/>
                </a:solidFill>
                <a:latin typeface="Rockwell" charset="0"/>
              </a:rPr>
              <a:t>Did you notice the tools Emilie used to help her have time for God’s Word?</a:t>
            </a:r>
            <a:br>
              <a:rPr lang="en-US" altLang="en-US" sz="3200" b="1">
                <a:solidFill>
                  <a:schemeClr val="tx1"/>
                </a:solidFill>
                <a:latin typeface="Rockwell" charset="0"/>
              </a:rPr>
            </a:br>
            <a:endParaRPr lang="en-US" altLang="en-US" sz="3200" b="1">
              <a:solidFill>
                <a:schemeClr val="tx1"/>
              </a:solidFill>
              <a:latin typeface="Rockwell"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309096" cy="6857999"/>
          </a:xfrm>
          <a:prstGeom prst="rect">
            <a:avLst/>
          </a:prstGeom>
        </p:spPr>
      </p:pic>
      <p:sp>
        <p:nvSpPr>
          <p:cNvPr id="10243" name="Rectangle 3"/>
          <p:cNvSpPr>
            <a:spLocks noGrp="1" noChangeArrowheads="1"/>
          </p:cNvSpPr>
          <p:nvPr>
            <p:ph type="body" idx="1"/>
          </p:nvPr>
        </p:nvSpPr>
        <p:spPr>
          <a:xfrm>
            <a:off x="457200" y="2057400"/>
            <a:ext cx="8229600" cy="4068763"/>
          </a:xfrm>
        </p:spPr>
        <p:txBody>
          <a:bodyPr>
            <a:normAutofit/>
          </a:bodyPr>
          <a:lstStyle/>
          <a:p>
            <a:pPr eaLnBrk="1" hangingPunct="1">
              <a:lnSpc>
                <a:spcPct val="110000"/>
              </a:lnSpc>
            </a:pPr>
            <a:r>
              <a:rPr lang="en-US" altLang="en-US" sz="3200" b="1" i="1" u="sng" dirty="0">
                <a:latin typeface="Gill Sans MT" charset="0"/>
                <a:ea typeface="Gill Sans MT" charset="0"/>
                <a:cs typeface="Gill Sans MT" charset="0"/>
              </a:rPr>
              <a:t>Alarm clock</a:t>
            </a:r>
            <a:r>
              <a:rPr lang="en-US" altLang="en-US" sz="3200" b="1" i="1" dirty="0">
                <a:latin typeface="Gill Sans MT" charset="0"/>
                <a:ea typeface="Gill Sans MT" charset="0"/>
                <a:cs typeface="Gill Sans MT" charset="0"/>
              </a:rPr>
              <a:t>.</a:t>
            </a:r>
            <a:r>
              <a:rPr lang="en-US" altLang="en-US" sz="3200" i="1" dirty="0">
                <a:latin typeface="Gill Sans MT" charset="0"/>
                <a:ea typeface="Gill Sans MT" charset="0"/>
                <a:cs typeface="Gill Sans MT" charset="0"/>
              </a:rPr>
              <a:t>  She set aside time and used the alarm to help her keep her scheduled appointment with God.</a:t>
            </a:r>
          </a:p>
          <a:p>
            <a:pPr eaLnBrk="1" hangingPunct="1">
              <a:lnSpc>
                <a:spcPct val="30000"/>
              </a:lnSpc>
            </a:pPr>
            <a:endParaRPr lang="en-US" altLang="en-US" sz="1400" b="1" i="1" dirty="0">
              <a:latin typeface="Gill Sans MT" charset="0"/>
              <a:ea typeface="Gill Sans MT" charset="0"/>
              <a:cs typeface="Gill Sans MT" charset="0"/>
            </a:endParaRPr>
          </a:p>
          <a:p>
            <a:pPr eaLnBrk="1" hangingPunct="1">
              <a:lnSpc>
                <a:spcPct val="110000"/>
              </a:lnSpc>
            </a:pPr>
            <a:r>
              <a:rPr lang="en-US" altLang="en-US" sz="3200" b="1" i="1" u="sng" dirty="0">
                <a:latin typeface="Gill Sans MT" charset="0"/>
                <a:ea typeface="Gill Sans MT" charset="0"/>
                <a:cs typeface="Gill Sans MT" charset="0"/>
              </a:rPr>
              <a:t>To-do-list.</a:t>
            </a:r>
            <a:r>
              <a:rPr lang="en-US" altLang="en-US" sz="3200" i="1" dirty="0">
                <a:latin typeface="Gill Sans MT" charset="0"/>
                <a:ea typeface="Gill Sans MT" charset="0"/>
                <a:cs typeface="Gill Sans MT" charset="0"/>
              </a:rPr>
              <a:t>  Everyday she wrote out her list of things to do and presented it to the Lord, asking Him to help her get done what needed to be done.</a:t>
            </a:r>
          </a:p>
        </p:txBody>
      </p:sp>
    </p:spTree>
    <p:extLst>
      <p:ext uri="{BB962C8B-B14F-4D97-AF65-F5344CB8AC3E}">
        <p14:creationId xmlns:p14="http://schemas.microsoft.com/office/powerpoint/2010/main" val="1640312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309096" cy="6857999"/>
          </a:xfrm>
          <a:prstGeom prst="rect">
            <a:avLst/>
          </a:prstGeom>
        </p:spPr>
      </p:pic>
      <p:graphicFrame>
        <p:nvGraphicFramePr>
          <p:cNvPr id="4" name="Content Placeholder 3"/>
          <p:cNvGraphicFramePr>
            <a:graphicFrameLocks noGrp="1"/>
          </p:cNvGraphicFramePr>
          <p:nvPr>
            <p:ph idx="1"/>
            <p:extLst>
              <p:ext uri="{D42A27DB-BD31-4B8C-83A1-F6EECF244321}">
                <p14:modId xmlns:p14="http://schemas.microsoft.com/office/powerpoint/2010/main" val="830290961"/>
              </p:ext>
            </p:extLst>
          </p:nvPr>
        </p:nvGraphicFramePr>
        <p:xfrm>
          <a:off x="480060" y="1323474"/>
          <a:ext cx="8275320" cy="5059680"/>
        </p:xfrm>
        <a:graphic>
          <a:graphicData uri="http://schemas.openxmlformats.org/drawingml/2006/table">
            <a:tbl>
              <a:tblPr/>
              <a:tblGrid>
                <a:gridCol w="8275320">
                  <a:extLst>
                    <a:ext uri="{9D8B030D-6E8A-4147-A177-3AD203B41FA5}">
                      <a16:colId xmlns:a16="http://schemas.microsoft.com/office/drawing/2014/main" val="20000"/>
                    </a:ext>
                  </a:extLst>
                </a:gridCol>
              </a:tblGrid>
              <a:tr h="3775100">
                <a:tc>
                  <a:txBody>
                    <a:bodyPr/>
                    <a:lstStyle/>
                    <a:p>
                      <a:pPr marL="0" marR="0" algn="l">
                        <a:spcBef>
                          <a:spcPts val="0"/>
                        </a:spcBef>
                        <a:spcAft>
                          <a:spcPts val="0"/>
                        </a:spcAft>
                      </a:pPr>
                      <a:r>
                        <a:rPr lang="en-US" sz="2000" b="1" dirty="0">
                          <a:effectLst/>
                          <a:latin typeface="Gill Sans MT" charset="0"/>
                          <a:ea typeface="Gill Sans MT" charset="0"/>
                          <a:cs typeface="Gill Sans MT" charset="0"/>
                        </a:rPr>
                        <a:t> </a:t>
                      </a:r>
                      <a:endParaRPr lang="en-US" sz="2800" b="1" dirty="0">
                        <a:effectLst/>
                        <a:latin typeface="Gill Sans MT" charset="0"/>
                        <a:ea typeface="Gill Sans MT" charset="0"/>
                        <a:cs typeface="Gill Sans MT" charset="0"/>
                      </a:endParaRPr>
                    </a:p>
                    <a:p>
                      <a:pPr marL="0" marR="0" algn="l">
                        <a:spcBef>
                          <a:spcPts val="0"/>
                        </a:spcBef>
                        <a:spcAft>
                          <a:spcPts val="0"/>
                        </a:spcAft>
                      </a:pPr>
                      <a:r>
                        <a:rPr lang="en-US" sz="2800" b="1" dirty="0">
                          <a:effectLst/>
                          <a:latin typeface="Gill Sans MT" charset="0"/>
                          <a:ea typeface="Gill Sans MT" charset="0"/>
                          <a:cs typeface="Gill Sans MT" charset="0"/>
                        </a:rPr>
                        <a:t>Group Assignment 4:  Make a list of 5 things you need to do this coming week. Put them in order of most important to least important.</a:t>
                      </a:r>
                    </a:p>
                    <a:p>
                      <a:pPr marL="0" marR="0">
                        <a:spcBef>
                          <a:spcPts val="0"/>
                        </a:spcBef>
                        <a:spcAft>
                          <a:spcPts val="0"/>
                        </a:spcAft>
                        <a:tabLst>
                          <a:tab pos="2743200" algn="ctr"/>
                          <a:tab pos="5486400" algn="r"/>
                          <a:tab pos="457200" algn="l"/>
                        </a:tabLst>
                      </a:pPr>
                      <a:r>
                        <a:rPr lang="en-US" sz="2000" dirty="0">
                          <a:effectLst/>
                          <a:latin typeface="Gill Sans MT" charset="0"/>
                          <a:ea typeface="Gill Sans MT" charset="0"/>
                          <a:cs typeface="Gill Sans MT" charset="0"/>
                        </a:rPr>
                        <a:t> </a:t>
                      </a:r>
                    </a:p>
                    <a:p>
                      <a:pPr marL="342900" marR="0" indent="-342900">
                        <a:spcBef>
                          <a:spcPts val="0"/>
                        </a:spcBef>
                        <a:spcAft>
                          <a:spcPts val="0"/>
                        </a:spcAft>
                        <a:buFont typeface="Arial" charset="0"/>
                        <a:buChar char="•"/>
                        <a:tabLst>
                          <a:tab pos="2743200" algn="ctr"/>
                          <a:tab pos="5486400" algn="r"/>
                          <a:tab pos="457200" algn="l"/>
                        </a:tabLst>
                      </a:pPr>
                      <a:r>
                        <a:rPr lang="en-US" sz="2400" dirty="0">
                          <a:effectLst/>
                          <a:latin typeface="Gill Sans MT" charset="0"/>
                          <a:ea typeface="Gill Sans MT" charset="0"/>
                          <a:cs typeface="Gill Sans MT" charset="0"/>
                        </a:rPr>
                        <a:t>What is number one on your list?  Is it a daily quiet time with the Lord?  Is it time with His Word?  If not, then you haven’t got the point of this seminar!</a:t>
                      </a:r>
                    </a:p>
                    <a:p>
                      <a:pPr marL="342900" marR="0" indent="-342900">
                        <a:spcBef>
                          <a:spcPts val="0"/>
                        </a:spcBef>
                        <a:spcAft>
                          <a:spcPts val="0"/>
                        </a:spcAft>
                        <a:buFont typeface="Arial" charset="0"/>
                        <a:buChar char="•"/>
                        <a:tabLst>
                          <a:tab pos="2743200" algn="ctr"/>
                          <a:tab pos="5486400" algn="r"/>
                          <a:tab pos="457200" algn="l"/>
                        </a:tabLst>
                      </a:pPr>
                      <a:endParaRPr lang="en-US" sz="2400" b="0" dirty="0">
                        <a:effectLst/>
                        <a:latin typeface="Gill Sans MT" charset="0"/>
                        <a:ea typeface="Gill Sans MT" charset="0"/>
                        <a:cs typeface="Gill Sans MT" charset="0"/>
                      </a:endParaRPr>
                    </a:p>
                    <a:p>
                      <a:pPr marL="342900" marR="0" indent="-342900">
                        <a:spcBef>
                          <a:spcPts val="0"/>
                        </a:spcBef>
                        <a:spcAft>
                          <a:spcPts val="0"/>
                        </a:spcAft>
                        <a:buFont typeface="Arial" charset="0"/>
                        <a:buChar char="•"/>
                        <a:tabLst>
                          <a:tab pos="2743200" algn="ctr"/>
                          <a:tab pos="5486400" algn="r"/>
                          <a:tab pos="457200" algn="l"/>
                        </a:tabLst>
                      </a:pPr>
                      <a:r>
                        <a:rPr lang="en-US" sz="2400" b="0" dirty="0">
                          <a:effectLst/>
                          <a:latin typeface="Gill Sans MT" charset="0"/>
                          <a:ea typeface="Gill Sans MT" charset="0"/>
                          <a:cs typeface="Gill Sans MT" charset="0"/>
                        </a:rPr>
                        <a:t>Unless pursuing His presence is your # 1 priority, it will get crowded out.  Satan will see</a:t>
                      </a:r>
                      <a:r>
                        <a:rPr lang="en-US" sz="3200" b="1" baseline="0" dirty="0">
                          <a:effectLst/>
                          <a:latin typeface="Gill Sans MT" charset="0"/>
                          <a:ea typeface="Gill Sans MT" charset="0"/>
                          <a:cs typeface="Gill Sans MT" charset="0"/>
                        </a:rPr>
                        <a:t> </a:t>
                      </a:r>
                      <a:r>
                        <a:rPr lang="en-US" sz="2400" b="0" dirty="0">
                          <a:effectLst/>
                          <a:latin typeface="Gill Sans MT" charset="0"/>
                          <a:ea typeface="Gill Sans MT" charset="0"/>
                          <a:cs typeface="Gill Sans MT" charset="0"/>
                        </a:rPr>
                        <a:t>that you are kept too busy to fit it into your schedule.</a:t>
                      </a:r>
                      <a:endParaRPr lang="en-US" sz="3200" b="1" dirty="0">
                        <a:effectLst/>
                        <a:latin typeface="Gill Sans MT" charset="0"/>
                        <a:ea typeface="Gill Sans MT" charset="0"/>
                        <a:cs typeface="Gill Sans MT" charset="0"/>
                      </a:endParaRPr>
                    </a:p>
                    <a:p>
                      <a:pPr marL="0" marR="0" indent="0" algn="l">
                        <a:spcBef>
                          <a:spcPts val="0"/>
                        </a:spcBef>
                        <a:spcAft>
                          <a:spcPts val="0"/>
                        </a:spcAft>
                        <a:buFont typeface="Arial" charset="0"/>
                        <a:buNone/>
                      </a:pPr>
                      <a:endParaRPr lang="en-US" sz="3200" b="1" dirty="0">
                        <a:effectLst/>
                        <a:latin typeface="Gill Sans MT" charset="0"/>
                        <a:ea typeface="Gill Sans MT" charset="0"/>
                        <a:cs typeface="Gill Sans MT" charset="0"/>
                      </a:endParaRPr>
                    </a:p>
                  </a:txBody>
                  <a:tcPr marL="68580" marR="68580" marT="0" marB="0">
                    <a:lnL>
                      <a:noFill/>
                    </a:lnL>
                    <a:lnR>
                      <a:noFill/>
                    </a:lnR>
                    <a:lnT>
                      <a:noFill/>
                    </a:lnT>
                    <a:lnB>
                      <a:noFill/>
                    </a:lnB>
                    <a:solidFill>
                      <a:srgbClr val="E6E6E6"/>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116119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309096" cy="6857999"/>
          </a:xfrm>
          <a:prstGeom prst="rect">
            <a:avLst/>
          </a:prstGeom>
        </p:spPr>
      </p:pic>
      <p:sp>
        <p:nvSpPr>
          <p:cNvPr id="11267" name="Rectangle 3"/>
          <p:cNvSpPr>
            <a:spLocks noGrp="1" noChangeArrowheads="1"/>
          </p:cNvSpPr>
          <p:nvPr>
            <p:ph type="body" idx="1"/>
          </p:nvPr>
        </p:nvSpPr>
        <p:spPr>
          <a:xfrm>
            <a:off x="777240" y="2240280"/>
            <a:ext cx="5143500" cy="1143000"/>
          </a:xfrm>
        </p:spPr>
        <p:txBody>
          <a:bodyPr>
            <a:noAutofit/>
          </a:bodyPr>
          <a:lstStyle/>
          <a:p>
            <a:pPr eaLnBrk="1" hangingPunct="1">
              <a:buFontTx/>
              <a:buNone/>
              <a:defRPr/>
            </a:pPr>
            <a:r>
              <a:rPr lang="en-US" altLang="en-US" sz="6000" b="1" i="1">
                <a:latin typeface="Gill Sans MT" charset="0"/>
                <a:ea typeface="Gill Sans MT" charset="0"/>
                <a:cs typeface="Gill Sans MT" charset="0"/>
              </a:rPr>
              <a:t>R</a:t>
            </a:r>
            <a:r>
              <a:rPr lang="en-US" altLang="en-US" sz="4800" b="1" i="1">
                <a:latin typeface="Gill Sans MT" charset="0"/>
                <a:ea typeface="Gill Sans MT" charset="0"/>
                <a:cs typeface="Gill Sans MT" charset="0"/>
              </a:rPr>
              <a:t> - Repetition forms the habit</a:t>
            </a:r>
            <a:r>
              <a:rPr lang="en-US" altLang="en-US" sz="4800" b="1">
                <a:latin typeface="Gill Sans MT" charset="0"/>
                <a:ea typeface="Gill Sans MT" charset="0"/>
                <a:cs typeface="Gill Sans MT" charset="0"/>
              </a:rPr>
              <a:t> </a:t>
            </a:r>
          </a:p>
        </p:txBody>
      </p:sp>
      <p:pic>
        <p:nvPicPr>
          <p:cNvPr id="2" name="Picture 1"/>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600700" y="2034540"/>
            <a:ext cx="2893498" cy="4617720"/>
          </a:xfrm>
          <a:prstGeom prst="rect">
            <a:avLst/>
          </a:prstGeom>
          <a:ln>
            <a:noFill/>
          </a:ln>
          <a:effectLst>
            <a:softEdge rad="112500"/>
          </a:effectLst>
        </p:spPr>
      </p:pic>
    </p:spTree>
    <p:extLst>
      <p:ext uri="{BB962C8B-B14F-4D97-AF65-F5344CB8AC3E}">
        <p14:creationId xmlns:p14="http://schemas.microsoft.com/office/powerpoint/2010/main" val="1483215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309096" cy="6858001"/>
          </a:xfrm>
          <a:prstGeom prst="rect">
            <a:avLst/>
          </a:prstGeom>
        </p:spPr>
      </p:pic>
      <p:sp>
        <p:nvSpPr>
          <p:cNvPr id="12291" name="Rectangle 3"/>
          <p:cNvSpPr>
            <a:spLocks noGrp="1" noChangeArrowheads="1"/>
          </p:cNvSpPr>
          <p:nvPr>
            <p:ph type="body" idx="1"/>
          </p:nvPr>
        </p:nvSpPr>
        <p:spPr>
          <a:xfrm>
            <a:off x="571500" y="2606041"/>
            <a:ext cx="8229600" cy="2034540"/>
          </a:xfrm>
        </p:spPr>
        <p:txBody>
          <a:bodyPr>
            <a:noAutofit/>
          </a:bodyPr>
          <a:lstStyle/>
          <a:p>
            <a:pPr marL="0" indent="0" algn="ctr">
              <a:buNone/>
            </a:pPr>
            <a:r>
              <a:rPr lang="en-US" sz="3600" dirty="0">
                <a:latin typeface="Gill Sans MT" charset="0"/>
                <a:ea typeface="Gill Sans MT" charset="0"/>
                <a:cs typeface="Gill Sans MT" charset="0"/>
              </a:rPr>
              <a:t>What ideas have you found helpful in your devotional life, to keep you on track?  What have you done to make sure you have time with God’s Word?</a:t>
            </a:r>
          </a:p>
        </p:txBody>
      </p:sp>
    </p:spTree>
    <p:extLst>
      <p:ext uri="{BB962C8B-B14F-4D97-AF65-F5344CB8AC3E}">
        <p14:creationId xmlns:p14="http://schemas.microsoft.com/office/powerpoint/2010/main" val="420801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309096" cy="6857999"/>
          </a:xfrm>
          <a:prstGeom prst="rect">
            <a:avLst/>
          </a:prstGeom>
        </p:spPr>
      </p:pic>
      <p:graphicFrame>
        <p:nvGraphicFramePr>
          <p:cNvPr id="4" name="Content Placeholder 3"/>
          <p:cNvGraphicFramePr>
            <a:graphicFrameLocks noGrp="1"/>
          </p:cNvGraphicFramePr>
          <p:nvPr>
            <p:ph idx="1"/>
            <p:extLst>
              <p:ext uri="{D42A27DB-BD31-4B8C-83A1-F6EECF244321}">
                <p14:modId xmlns:p14="http://schemas.microsoft.com/office/powerpoint/2010/main" val="1694734486"/>
              </p:ext>
            </p:extLst>
          </p:nvPr>
        </p:nvGraphicFramePr>
        <p:xfrm>
          <a:off x="582930" y="1010654"/>
          <a:ext cx="8195310" cy="5119830"/>
        </p:xfrm>
        <a:graphic>
          <a:graphicData uri="http://schemas.openxmlformats.org/drawingml/2006/table">
            <a:tbl>
              <a:tblPr/>
              <a:tblGrid>
                <a:gridCol w="8195310">
                  <a:extLst>
                    <a:ext uri="{9D8B030D-6E8A-4147-A177-3AD203B41FA5}">
                      <a16:colId xmlns:a16="http://schemas.microsoft.com/office/drawing/2014/main" val="20000"/>
                    </a:ext>
                  </a:extLst>
                </a:gridCol>
              </a:tblGrid>
              <a:tr h="5119830">
                <a:tc>
                  <a:txBody>
                    <a:bodyPr/>
                    <a:lstStyle/>
                    <a:p>
                      <a:pPr marL="0" marR="0">
                        <a:spcBef>
                          <a:spcPts val="0"/>
                        </a:spcBef>
                        <a:spcAft>
                          <a:spcPts val="0"/>
                        </a:spcAft>
                      </a:pPr>
                      <a:r>
                        <a:rPr lang="en-US" sz="2800" b="1" dirty="0">
                          <a:effectLst/>
                          <a:latin typeface="Gill Sans MT" charset="0"/>
                          <a:ea typeface="Gill Sans MT" charset="0"/>
                          <a:cs typeface="Gill Sans MT" charset="0"/>
                        </a:rPr>
                        <a:t> </a:t>
                      </a:r>
                      <a:endParaRPr lang="en-US" sz="2800" dirty="0">
                        <a:effectLst/>
                        <a:latin typeface="Gill Sans MT" charset="0"/>
                        <a:ea typeface="Gill Sans MT" charset="0"/>
                        <a:cs typeface="Gill Sans MT" charset="0"/>
                      </a:endParaRPr>
                    </a:p>
                    <a:p>
                      <a:pPr marL="0" marR="0">
                        <a:spcBef>
                          <a:spcPts val="0"/>
                        </a:spcBef>
                        <a:spcAft>
                          <a:spcPts val="0"/>
                        </a:spcAft>
                      </a:pPr>
                      <a:r>
                        <a:rPr lang="en-US" sz="3200" b="1" dirty="0">
                          <a:effectLst/>
                          <a:latin typeface="Gill Sans MT" charset="0"/>
                          <a:ea typeface="Gill Sans MT" charset="0"/>
                          <a:cs typeface="Gill Sans MT" charset="0"/>
                        </a:rPr>
                        <a:t>Group Assignment 5: </a:t>
                      </a:r>
                    </a:p>
                    <a:p>
                      <a:pPr marL="0" marR="0">
                        <a:spcBef>
                          <a:spcPts val="0"/>
                        </a:spcBef>
                        <a:spcAft>
                          <a:spcPts val="0"/>
                        </a:spcAft>
                      </a:pPr>
                      <a:r>
                        <a:rPr lang="en-US" sz="3200" b="1" dirty="0">
                          <a:effectLst/>
                          <a:latin typeface="Gill Sans MT" charset="0"/>
                          <a:ea typeface="Gill Sans MT" charset="0"/>
                          <a:cs typeface="Gill Sans MT" charset="0"/>
                        </a:rPr>
                        <a:t>Tools to Help You Find Time with the Word</a:t>
                      </a:r>
                    </a:p>
                    <a:p>
                      <a:pPr marL="0" marR="0">
                        <a:spcBef>
                          <a:spcPts val="0"/>
                        </a:spcBef>
                        <a:spcAft>
                          <a:spcPts val="0"/>
                        </a:spcAft>
                      </a:pPr>
                      <a:endParaRPr lang="en-US" sz="1400" b="0" i="0" dirty="0">
                        <a:effectLst/>
                        <a:latin typeface="Gill Sans MT" charset="0"/>
                        <a:ea typeface="Gill Sans MT" charset="0"/>
                        <a:cs typeface="Gill Sans MT" charset="0"/>
                      </a:endParaRPr>
                    </a:p>
                    <a:p>
                      <a:pPr marL="0" marR="0">
                        <a:spcBef>
                          <a:spcPts val="0"/>
                        </a:spcBef>
                        <a:spcAft>
                          <a:spcPts val="0"/>
                        </a:spcAft>
                      </a:pPr>
                      <a:r>
                        <a:rPr lang="en-US" sz="2400" b="1" i="1" dirty="0">
                          <a:effectLst/>
                          <a:latin typeface="Gill Sans MT" charset="0"/>
                          <a:ea typeface="Gill Sans MT" charset="0"/>
                          <a:cs typeface="Gill Sans MT" charset="0"/>
                        </a:rPr>
                        <a:t>Note to the Presenter</a:t>
                      </a:r>
                      <a:r>
                        <a:rPr lang="en-US" sz="2400" b="1" dirty="0">
                          <a:effectLst/>
                          <a:latin typeface="Gill Sans MT" charset="0"/>
                          <a:ea typeface="Gill Sans MT" charset="0"/>
                          <a:cs typeface="Gill Sans MT" charset="0"/>
                        </a:rPr>
                        <a:t>:</a:t>
                      </a:r>
                      <a:r>
                        <a:rPr lang="en-US" sz="2400" dirty="0">
                          <a:effectLst/>
                          <a:latin typeface="Gill Sans MT" charset="0"/>
                          <a:ea typeface="Gill Sans MT" charset="0"/>
                          <a:cs typeface="Gill Sans MT" charset="0"/>
                        </a:rPr>
                        <a:t> Call attention to page 16 of the handout.  Ask them which of the ideas they have tried, and of those, which ones worked best for them.  Have they any other good ideas to share?  What ideas on the list would they like to try?   Allow about 5 minutes for discussion.</a:t>
                      </a:r>
                    </a:p>
                    <a:p>
                      <a:pPr marL="0" marR="0">
                        <a:spcBef>
                          <a:spcPts val="0"/>
                        </a:spcBef>
                        <a:spcAft>
                          <a:spcPts val="0"/>
                        </a:spcAft>
                      </a:pPr>
                      <a:r>
                        <a:rPr lang="en-US" sz="2400" b="1" dirty="0">
                          <a:effectLst/>
                          <a:latin typeface="Gill Sans MT" charset="0"/>
                          <a:ea typeface="Gill Sans MT" charset="0"/>
                          <a:cs typeface="Gill Sans MT" charset="0"/>
                        </a:rPr>
                        <a:t> </a:t>
                      </a:r>
                      <a:endParaRPr lang="en-US" sz="2400" dirty="0">
                        <a:effectLst/>
                        <a:latin typeface="Gill Sans MT" charset="0"/>
                        <a:ea typeface="Gill Sans MT" charset="0"/>
                        <a:cs typeface="Gill Sans MT" charset="0"/>
                      </a:endParaRPr>
                    </a:p>
                  </a:txBody>
                  <a:tcPr marL="68580" marR="68580" marT="0" marB="0">
                    <a:lnL>
                      <a:noFill/>
                    </a:lnL>
                    <a:lnR>
                      <a:noFill/>
                    </a:lnR>
                    <a:lnT>
                      <a:noFill/>
                    </a:lnT>
                    <a:lnB>
                      <a:noFill/>
                    </a:lnB>
                    <a:solidFill>
                      <a:srgbClr val="E6E6E6"/>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521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309096" cy="6857999"/>
          </a:xfrm>
          <a:prstGeom prst="rect">
            <a:avLst/>
          </a:prstGeom>
        </p:spPr>
      </p:pic>
      <p:graphicFrame>
        <p:nvGraphicFramePr>
          <p:cNvPr id="4" name="Content Placeholder 3"/>
          <p:cNvGraphicFramePr>
            <a:graphicFrameLocks noGrp="1"/>
          </p:cNvGraphicFramePr>
          <p:nvPr>
            <p:ph idx="1"/>
            <p:extLst>
              <p:ext uri="{D42A27DB-BD31-4B8C-83A1-F6EECF244321}">
                <p14:modId xmlns:p14="http://schemas.microsoft.com/office/powerpoint/2010/main" val="104104586"/>
              </p:ext>
            </p:extLst>
          </p:nvPr>
        </p:nvGraphicFramePr>
        <p:xfrm>
          <a:off x="557559" y="732631"/>
          <a:ext cx="8225418" cy="5508702"/>
        </p:xfrm>
        <a:graphic>
          <a:graphicData uri="http://schemas.openxmlformats.org/drawingml/2006/table">
            <a:tbl>
              <a:tblPr/>
              <a:tblGrid>
                <a:gridCol w="8225418">
                  <a:extLst>
                    <a:ext uri="{9D8B030D-6E8A-4147-A177-3AD203B41FA5}">
                      <a16:colId xmlns:a16="http://schemas.microsoft.com/office/drawing/2014/main" val="20000"/>
                    </a:ext>
                  </a:extLst>
                </a:gridCol>
              </a:tblGrid>
              <a:tr h="5508702">
                <a:tc>
                  <a:txBody>
                    <a:bodyPr/>
                    <a:lstStyle/>
                    <a:p>
                      <a:pPr marL="0" marR="0">
                        <a:spcBef>
                          <a:spcPts val="0"/>
                        </a:spcBef>
                        <a:spcAft>
                          <a:spcPts val="0"/>
                        </a:spcAft>
                      </a:pPr>
                      <a:r>
                        <a:rPr lang="en-US" sz="2000" b="1" dirty="0">
                          <a:effectLst/>
                          <a:latin typeface="Gill Sans MT" charset="0"/>
                          <a:ea typeface="Gill Sans MT" charset="0"/>
                          <a:cs typeface="Gill Sans MT" charset="0"/>
                        </a:rPr>
                        <a:t> </a:t>
                      </a:r>
                      <a:endParaRPr lang="en-US" sz="2000" dirty="0">
                        <a:effectLst/>
                        <a:latin typeface="Gill Sans MT" charset="0"/>
                        <a:ea typeface="Gill Sans MT" charset="0"/>
                        <a:cs typeface="Gill Sans MT" charset="0"/>
                      </a:endParaRPr>
                    </a:p>
                    <a:p>
                      <a:pPr marL="0" marR="0">
                        <a:spcBef>
                          <a:spcPts val="0"/>
                        </a:spcBef>
                        <a:spcAft>
                          <a:spcPts val="0"/>
                        </a:spcAft>
                      </a:pPr>
                      <a:r>
                        <a:rPr lang="en-US" sz="2800" b="1" dirty="0">
                          <a:effectLst/>
                          <a:latin typeface="Gill Sans MT" charset="0"/>
                          <a:ea typeface="Gill Sans MT" charset="0"/>
                          <a:cs typeface="Gill Sans MT" charset="0"/>
                        </a:rPr>
                        <a:t>Group Work Assignment 1: Rags to Riches</a:t>
                      </a:r>
                      <a:endParaRPr lang="en-US" sz="2000" dirty="0">
                        <a:effectLst/>
                        <a:latin typeface="Gill Sans MT" charset="0"/>
                        <a:ea typeface="Gill Sans MT" charset="0"/>
                        <a:cs typeface="Gill Sans MT" charset="0"/>
                      </a:endParaRPr>
                    </a:p>
                    <a:p>
                      <a:pPr marL="0" marR="0">
                        <a:spcBef>
                          <a:spcPts val="0"/>
                        </a:spcBef>
                        <a:spcAft>
                          <a:spcPts val="0"/>
                        </a:spcAft>
                      </a:pPr>
                      <a:r>
                        <a:rPr lang="en-US" sz="2000" dirty="0">
                          <a:effectLst/>
                          <a:latin typeface="Gill Sans MT" charset="0"/>
                          <a:ea typeface="Gill Sans MT" charset="0"/>
                          <a:cs typeface="Gill Sans MT" charset="0"/>
                        </a:rPr>
                        <a:t> </a:t>
                      </a:r>
                    </a:p>
                    <a:p>
                      <a:pPr marL="0" marR="0">
                        <a:spcBef>
                          <a:spcPts val="0"/>
                        </a:spcBef>
                        <a:spcAft>
                          <a:spcPts val="0"/>
                        </a:spcAft>
                      </a:pPr>
                      <a:r>
                        <a:rPr lang="en-US" sz="2000" b="1" i="1" dirty="0">
                          <a:effectLst/>
                          <a:latin typeface="Gill Sans MT" charset="0"/>
                          <a:ea typeface="Gill Sans MT" charset="0"/>
                          <a:cs typeface="Gill Sans MT" charset="0"/>
                        </a:rPr>
                        <a:t>Note to the Presenter</a:t>
                      </a:r>
                      <a:r>
                        <a:rPr lang="en-US" sz="2000" b="1" dirty="0">
                          <a:effectLst/>
                          <a:latin typeface="Gill Sans MT" charset="0"/>
                          <a:ea typeface="Gill Sans MT" charset="0"/>
                          <a:cs typeface="Gill Sans MT" charset="0"/>
                        </a:rPr>
                        <a:t>: </a:t>
                      </a:r>
                      <a:r>
                        <a:rPr lang="en-US" sz="2000" dirty="0">
                          <a:effectLst/>
                          <a:latin typeface="Gill Sans MT" charset="0"/>
                          <a:ea typeface="Gill Sans MT" charset="0"/>
                          <a:cs typeface="Gill Sans MT" charset="0"/>
                        </a:rPr>
                        <a:t>Have the women do the following exercise quietly on their own without discussing with their neighbors. </a:t>
                      </a:r>
                    </a:p>
                    <a:p>
                      <a:pPr marL="0" marR="0">
                        <a:spcBef>
                          <a:spcPts val="0"/>
                        </a:spcBef>
                        <a:spcAft>
                          <a:spcPts val="0"/>
                        </a:spcAft>
                      </a:pPr>
                      <a:r>
                        <a:rPr lang="en-US" sz="2000" dirty="0">
                          <a:effectLst/>
                          <a:latin typeface="Gill Sans MT" charset="0"/>
                          <a:ea typeface="Gill Sans MT" charset="0"/>
                          <a:cs typeface="Gill Sans MT" charset="0"/>
                        </a:rPr>
                        <a:t> </a:t>
                      </a:r>
                    </a:p>
                    <a:p>
                      <a:pPr marL="0" marR="0">
                        <a:spcBef>
                          <a:spcPts val="0"/>
                        </a:spcBef>
                        <a:spcAft>
                          <a:spcPts val="0"/>
                        </a:spcAft>
                      </a:pPr>
                      <a:r>
                        <a:rPr lang="en-US" sz="2000" dirty="0">
                          <a:effectLst/>
                          <a:latin typeface="Gill Sans MT" charset="0"/>
                          <a:ea typeface="Gill Sans MT" charset="0"/>
                          <a:cs typeface="Gill Sans MT" charset="0"/>
                        </a:rPr>
                        <a:t>Imagine that through no fault of your own you were suddenly reduced to dire poverty:</a:t>
                      </a:r>
                    </a:p>
                    <a:p>
                      <a:pPr marL="0" marR="0">
                        <a:spcBef>
                          <a:spcPts val="0"/>
                        </a:spcBef>
                        <a:spcAft>
                          <a:spcPts val="0"/>
                        </a:spcAft>
                        <a:tabLst>
                          <a:tab pos="2743200" algn="ctr"/>
                          <a:tab pos="5486400" algn="r"/>
                          <a:tab pos="457200" algn="l"/>
                        </a:tabLst>
                      </a:pPr>
                      <a:r>
                        <a:rPr lang="en-US" sz="2000" dirty="0">
                          <a:effectLst/>
                          <a:latin typeface="Gill Sans MT" charset="0"/>
                          <a:ea typeface="Gill Sans MT" charset="0"/>
                          <a:cs typeface="Gill Sans MT" charset="0"/>
                        </a:rPr>
                        <a:t> </a:t>
                      </a:r>
                    </a:p>
                    <a:p>
                      <a:pPr marL="342900" marR="0" lvl="0" indent="-342900" fontAlgn="base">
                        <a:spcBef>
                          <a:spcPts val="0"/>
                        </a:spcBef>
                        <a:spcAft>
                          <a:spcPts val="0"/>
                        </a:spcAft>
                        <a:buSzPts val="1200"/>
                        <a:buFont typeface="Times New Roman" charset="0"/>
                        <a:buAutoNum type="arabicPeriod"/>
                        <a:tabLst>
                          <a:tab pos="457200" algn="l"/>
                        </a:tabLst>
                      </a:pPr>
                      <a:r>
                        <a:rPr lang="en-US" sz="2000" u="none" strike="noStrike" dirty="0">
                          <a:effectLst/>
                          <a:latin typeface="Gill Sans MT" charset="0"/>
                          <a:ea typeface="Gill Sans MT" charset="0"/>
                          <a:cs typeface="Gill Sans MT" charset="0"/>
                        </a:rPr>
                        <a:t>What things in your possession or lifestyle would you struggle hardest to preserve?  Why are these important to you? </a:t>
                      </a:r>
                    </a:p>
                    <a:p>
                      <a:pPr marL="342900" marR="0" lvl="0" indent="-342900" fontAlgn="base">
                        <a:spcBef>
                          <a:spcPts val="0"/>
                        </a:spcBef>
                        <a:spcAft>
                          <a:spcPts val="0"/>
                        </a:spcAft>
                        <a:buSzPts val="1200"/>
                        <a:buFont typeface="Times New Roman" charset="0"/>
                        <a:buAutoNum type="arabicPeriod"/>
                        <a:tabLst>
                          <a:tab pos="457200" algn="l"/>
                        </a:tabLst>
                      </a:pPr>
                      <a:r>
                        <a:rPr lang="en-US" sz="2000" u="none" strike="noStrike" dirty="0">
                          <a:effectLst/>
                          <a:latin typeface="Gill Sans MT" charset="0"/>
                          <a:ea typeface="Gill Sans MT" charset="0"/>
                          <a:cs typeface="Gill Sans MT" charset="0"/>
                        </a:rPr>
                        <a:t>Make a list of 12 to 15 items.</a:t>
                      </a:r>
                    </a:p>
                    <a:p>
                      <a:pPr marL="342900" marR="0" lvl="0" indent="-342900" fontAlgn="base">
                        <a:spcBef>
                          <a:spcPts val="0"/>
                        </a:spcBef>
                        <a:spcAft>
                          <a:spcPts val="0"/>
                        </a:spcAft>
                        <a:buSzPts val="1200"/>
                        <a:buFont typeface="Times New Roman" charset="0"/>
                        <a:buAutoNum type="arabicPeriod"/>
                        <a:tabLst>
                          <a:tab pos="457200" algn="l"/>
                        </a:tabLst>
                      </a:pPr>
                      <a:r>
                        <a:rPr lang="en-US" sz="2000" u="none" strike="noStrike" dirty="0">
                          <a:effectLst/>
                          <a:latin typeface="Gill Sans MT" charset="0"/>
                          <a:ea typeface="Gill Sans MT" charset="0"/>
                          <a:cs typeface="Gill Sans MT" charset="0"/>
                        </a:rPr>
                        <a:t>Now go back through your list and choose the five most important things.</a:t>
                      </a:r>
                    </a:p>
                    <a:p>
                      <a:pPr marL="342900" marR="0" lvl="0" indent="-342900" fontAlgn="base">
                        <a:spcBef>
                          <a:spcPts val="0"/>
                        </a:spcBef>
                        <a:spcAft>
                          <a:spcPts val="0"/>
                        </a:spcAft>
                        <a:buSzPts val="1200"/>
                        <a:buFont typeface="Times New Roman" charset="0"/>
                        <a:buAutoNum type="arabicPeriod"/>
                        <a:tabLst>
                          <a:tab pos="457200" algn="l"/>
                        </a:tabLst>
                      </a:pPr>
                      <a:r>
                        <a:rPr lang="en-US" sz="2000" u="none" strike="noStrike" dirty="0">
                          <a:effectLst/>
                          <a:latin typeface="Gill Sans MT" charset="0"/>
                          <a:ea typeface="Gill Sans MT" charset="0"/>
                          <a:cs typeface="Gill Sans MT" charset="0"/>
                        </a:rPr>
                        <a:t>Share your final list with your group when the signal is given.</a:t>
                      </a:r>
                    </a:p>
                    <a:p>
                      <a:pPr marL="0" marR="0">
                        <a:spcBef>
                          <a:spcPts val="0"/>
                        </a:spcBef>
                        <a:spcAft>
                          <a:spcPts val="0"/>
                        </a:spcAft>
                      </a:pPr>
                      <a:r>
                        <a:rPr lang="en-US" sz="2400" b="1" dirty="0">
                          <a:effectLst/>
                          <a:latin typeface="Gill Sans MT" charset="0"/>
                          <a:ea typeface="Gill Sans MT" charset="0"/>
                          <a:cs typeface="Gill Sans MT" charset="0"/>
                        </a:rPr>
                        <a:t> </a:t>
                      </a:r>
                      <a:endParaRPr lang="en-US" sz="2000" dirty="0">
                        <a:effectLst/>
                        <a:latin typeface="Gill Sans MT" charset="0"/>
                        <a:ea typeface="Gill Sans MT" charset="0"/>
                        <a:cs typeface="Gill Sans MT" charset="0"/>
                      </a:endParaRPr>
                    </a:p>
                  </a:txBody>
                  <a:tcPr marL="68580" marR="68580" marT="0" marB="0">
                    <a:lnL>
                      <a:noFill/>
                    </a:lnL>
                    <a:lnR>
                      <a:noFill/>
                    </a:lnR>
                    <a:lnT>
                      <a:noFill/>
                    </a:lnT>
                    <a:lnB>
                      <a:noFill/>
                    </a:lnB>
                    <a:solidFill>
                      <a:schemeClr val="bg2">
                        <a:lumMod val="9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86322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309096" cy="6857999"/>
          </a:xfrm>
          <a:prstGeom prst="rect">
            <a:avLst/>
          </a:prstGeom>
        </p:spPr>
      </p:pic>
      <p:sp>
        <p:nvSpPr>
          <p:cNvPr id="13315" name="Rectangle 3"/>
          <p:cNvSpPr>
            <a:spLocks noGrp="1" noChangeArrowheads="1"/>
          </p:cNvSpPr>
          <p:nvPr>
            <p:ph type="body" idx="1"/>
          </p:nvPr>
        </p:nvSpPr>
        <p:spPr>
          <a:xfrm>
            <a:off x="960121" y="2202180"/>
            <a:ext cx="4320260" cy="3611563"/>
          </a:xfrm>
        </p:spPr>
        <p:txBody>
          <a:bodyPr>
            <a:normAutofit/>
          </a:bodyPr>
          <a:lstStyle/>
          <a:p>
            <a:pPr algn="ctr" eaLnBrk="1" hangingPunct="1">
              <a:buFontTx/>
              <a:buNone/>
              <a:defRPr/>
            </a:pPr>
            <a:r>
              <a:rPr lang="en-US" altLang="en-US" sz="4800" b="1" i="1">
                <a:latin typeface="Gill Sans MT" charset="0"/>
                <a:ea typeface="Gill Sans MT" charset="0"/>
                <a:cs typeface="Gill Sans MT" charset="0"/>
              </a:rPr>
              <a:t>E - Esteem the Word above all else</a:t>
            </a:r>
          </a:p>
        </p:txBody>
      </p:sp>
      <p:pic>
        <p:nvPicPr>
          <p:cNvPr id="2" name="Picture 1"/>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366670" y="2042160"/>
            <a:ext cx="3284636" cy="4480559"/>
          </a:xfrm>
          <a:prstGeom prst="rect">
            <a:avLst/>
          </a:prstGeom>
          <a:ln>
            <a:noFill/>
          </a:ln>
          <a:effectLst>
            <a:softEdge rad="112500"/>
          </a:effectLst>
        </p:spPr>
      </p:pic>
    </p:spTree>
    <p:extLst>
      <p:ext uri="{BB962C8B-B14F-4D97-AF65-F5344CB8AC3E}">
        <p14:creationId xmlns:p14="http://schemas.microsoft.com/office/powerpoint/2010/main" val="746892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309096" cy="6858001"/>
          </a:xfrm>
          <a:prstGeom prst="rect">
            <a:avLst/>
          </a:prstGeom>
        </p:spPr>
      </p:pic>
      <p:sp>
        <p:nvSpPr>
          <p:cNvPr id="15363" name="Rectangle 3"/>
          <p:cNvSpPr>
            <a:spLocks noGrp="1" noChangeArrowheads="1"/>
          </p:cNvSpPr>
          <p:nvPr>
            <p:ph type="body" idx="1"/>
          </p:nvPr>
        </p:nvSpPr>
        <p:spPr>
          <a:xfrm>
            <a:off x="457200" y="2308861"/>
            <a:ext cx="8229600" cy="3680460"/>
          </a:xfrm>
        </p:spPr>
        <p:txBody>
          <a:bodyPr/>
          <a:lstStyle/>
          <a:p>
            <a:pPr eaLnBrk="1" hangingPunct="1">
              <a:lnSpc>
                <a:spcPct val="130000"/>
              </a:lnSpc>
              <a:defRPr/>
            </a:pPr>
            <a:r>
              <a:rPr lang="en-US" altLang="en-US" b="1" i="1">
                <a:latin typeface="Gill Sans MT" charset="0"/>
                <a:ea typeface="Gill Sans MT" charset="0"/>
                <a:cs typeface="Gill Sans MT" charset="0"/>
              </a:rPr>
              <a:t>Will you not MAKE time for God’s Word?  </a:t>
            </a:r>
          </a:p>
          <a:p>
            <a:pPr eaLnBrk="1" hangingPunct="1">
              <a:lnSpc>
                <a:spcPct val="130000"/>
              </a:lnSpc>
              <a:defRPr/>
            </a:pPr>
            <a:r>
              <a:rPr lang="en-US" altLang="en-US" b="1" i="1" dirty="0">
                <a:latin typeface="Gill Sans MT" charset="0"/>
                <a:ea typeface="Gill Sans MT" charset="0"/>
                <a:cs typeface="Gill Sans MT" charset="0"/>
              </a:rPr>
              <a:t>God is waiting. </a:t>
            </a:r>
          </a:p>
          <a:p>
            <a:pPr eaLnBrk="1" hangingPunct="1">
              <a:lnSpc>
                <a:spcPct val="130000"/>
              </a:lnSpc>
              <a:defRPr/>
            </a:pPr>
            <a:r>
              <a:rPr lang="en-US" altLang="en-US" b="1" i="1" dirty="0">
                <a:latin typeface="Gill Sans MT" charset="0"/>
                <a:ea typeface="Gill Sans MT" charset="0"/>
                <a:cs typeface="Gill Sans MT" charset="0"/>
              </a:rPr>
              <a:t>His Word is waiting.  </a:t>
            </a:r>
          </a:p>
          <a:p>
            <a:pPr eaLnBrk="1" hangingPunct="1">
              <a:lnSpc>
                <a:spcPct val="130000"/>
              </a:lnSpc>
              <a:defRPr/>
            </a:pPr>
            <a:r>
              <a:rPr lang="en-US" altLang="en-US" b="1" i="1" dirty="0">
                <a:latin typeface="Gill Sans MT" charset="0"/>
                <a:ea typeface="Gill Sans MT" charset="0"/>
                <a:cs typeface="Gill Sans MT" charset="0"/>
              </a:rPr>
              <a:t>Let’s go home determined to make His Word our most treasured possession.</a:t>
            </a:r>
          </a:p>
        </p:txBody>
      </p:sp>
    </p:spTree>
    <p:extLst>
      <p:ext uri="{BB962C8B-B14F-4D97-AF65-F5344CB8AC3E}">
        <p14:creationId xmlns:p14="http://schemas.microsoft.com/office/powerpoint/2010/main" val="972213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309096" cy="6857999"/>
          </a:xfrm>
          <a:prstGeom prst="rect">
            <a:avLst/>
          </a:prstGeom>
        </p:spPr>
      </p:pic>
      <p:sp>
        <p:nvSpPr>
          <p:cNvPr id="14338" name="Rectangle 2"/>
          <p:cNvSpPr>
            <a:spLocks noGrp="1" noChangeArrowheads="1"/>
          </p:cNvSpPr>
          <p:nvPr>
            <p:ph type="title"/>
          </p:nvPr>
        </p:nvSpPr>
        <p:spPr>
          <a:xfrm>
            <a:off x="457200" y="944880"/>
            <a:ext cx="8229600" cy="1143000"/>
          </a:xfrm>
          <a:extLs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a:noAutofit/>
          </a:bodyPr>
          <a:lstStyle/>
          <a:p>
            <a:pPr algn="ctr" eaLnBrk="1" hangingPunct="1">
              <a:lnSpc>
                <a:spcPct val="70000"/>
              </a:lnSpc>
            </a:pPr>
            <a:r>
              <a:rPr lang="en-US" altLang="en-US" b="1" dirty="0">
                <a:solidFill>
                  <a:schemeClr val="bg1"/>
                </a:solidFill>
                <a:latin typeface="Gill Sans MT" charset="0"/>
                <a:ea typeface="Gill Sans MT" charset="0"/>
                <a:cs typeface="Gill Sans MT" charset="0"/>
              </a:rPr>
              <a:t>Desire </a:t>
            </a:r>
            <a:r>
              <a:rPr lang="en-US" altLang="en-US" b="1" i="1" dirty="0">
                <a:solidFill>
                  <a:schemeClr val="bg1"/>
                </a:solidFill>
                <a:latin typeface="Palatino Linotype" charset="0"/>
                <a:ea typeface="Palatino Linotype" charset="0"/>
                <a:cs typeface="Palatino Linotype" charset="0"/>
              </a:rPr>
              <a:t>the </a:t>
            </a:r>
            <a:r>
              <a:rPr lang="en-US" altLang="en-US" b="1" dirty="0">
                <a:solidFill>
                  <a:schemeClr val="bg1"/>
                </a:solidFill>
                <a:latin typeface="Gill Sans MT" charset="0"/>
                <a:ea typeface="Gill Sans MT" charset="0"/>
                <a:cs typeface="Gill Sans MT" charset="0"/>
              </a:rPr>
              <a:t>Word</a:t>
            </a:r>
            <a:br>
              <a:rPr lang="en-US" altLang="en-US" b="1" dirty="0">
                <a:solidFill>
                  <a:schemeClr val="bg1"/>
                </a:solidFill>
                <a:latin typeface="Gill Sans MT" charset="0"/>
                <a:ea typeface="Gill Sans MT" charset="0"/>
                <a:cs typeface="Gill Sans MT" charset="0"/>
              </a:rPr>
            </a:br>
            <a:br>
              <a:rPr lang="en-US" altLang="en-US" sz="3200" dirty="0">
                <a:solidFill>
                  <a:srgbClr val="002060"/>
                </a:solidFill>
                <a:latin typeface="Gill Sans MT" charset="0"/>
                <a:ea typeface="Gill Sans MT" charset="0"/>
                <a:cs typeface="Gill Sans MT" charset="0"/>
              </a:rPr>
            </a:br>
            <a:r>
              <a:rPr lang="en-US" altLang="en-US" sz="2400" dirty="0">
                <a:solidFill>
                  <a:srgbClr val="002060"/>
                </a:solidFill>
                <a:latin typeface="Gill Sans MT" charset="0"/>
                <a:ea typeface="Gill Sans MT" charset="0"/>
                <a:cs typeface="Gill Sans MT" charset="0"/>
              </a:rPr>
              <a:t>  </a:t>
            </a:r>
            <a:r>
              <a:rPr lang="en-US" altLang="en-US" sz="2400" b="1" i="1" dirty="0">
                <a:solidFill>
                  <a:srgbClr val="002060"/>
                </a:solidFill>
                <a:latin typeface="Gill Sans MT" charset="0"/>
                <a:ea typeface="Gill Sans MT" charset="0"/>
                <a:cs typeface="Gill Sans MT" charset="0"/>
              </a:rPr>
              <a:t>LESSONS FROM THE LIVES OF CHRISTIAN WOMEN</a:t>
            </a:r>
            <a:br>
              <a:rPr lang="en-US" altLang="en-US" sz="2400" b="1" i="1" dirty="0">
                <a:solidFill>
                  <a:srgbClr val="002060"/>
                </a:solidFill>
                <a:latin typeface="Gill Sans MT" charset="0"/>
                <a:ea typeface="Gill Sans MT" charset="0"/>
                <a:cs typeface="Gill Sans MT" charset="0"/>
              </a:rPr>
            </a:br>
            <a:endParaRPr lang="en-US" altLang="en-US" sz="2400" b="1" i="1" dirty="0">
              <a:solidFill>
                <a:srgbClr val="002060"/>
              </a:solidFill>
              <a:latin typeface="Gill Sans MT" charset="0"/>
              <a:ea typeface="Gill Sans MT" charset="0"/>
              <a:cs typeface="Gill Sans MT" charset="0"/>
            </a:endParaRPr>
          </a:p>
        </p:txBody>
      </p:sp>
      <p:sp>
        <p:nvSpPr>
          <p:cNvPr id="14339" name="Rectangle 3"/>
          <p:cNvSpPr>
            <a:spLocks noGrp="1" noChangeArrowheads="1"/>
          </p:cNvSpPr>
          <p:nvPr>
            <p:ph type="body" idx="1"/>
          </p:nvPr>
        </p:nvSpPr>
        <p:spPr>
          <a:xfrm>
            <a:off x="1905000" y="2080260"/>
            <a:ext cx="5943600" cy="5257800"/>
          </a:xfrm>
        </p:spPr>
        <p:txBody>
          <a:bodyPr/>
          <a:lstStyle/>
          <a:p>
            <a:pPr eaLnBrk="1" hangingPunct="1">
              <a:lnSpc>
                <a:spcPct val="90000"/>
              </a:lnSpc>
              <a:buFontTx/>
              <a:buNone/>
            </a:pPr>
            <a:r>
              <a:rPr lang="en-US" altLang="en-US" sz="4400" b="1" dirty="0">
                <a:solidFill>
                  <a:srgbClr val="CC0000"/>
                </a:solidFill>
                <a:latin typeface="Gill Sans MT" charset="0"/>
                <a:ea typeface="Gill Sans MT" charset="0"/>
                <a:cs typeface="Gill Sans MT" charset="0"/>
              </a:rPr>
              <a:t>D</a:t>
            </a:r>
            <a:r>
              <a:rPr lang="en-US" altLang="en-US" sz="2400" b="1" dirty="0">
                <a:latin typeface="Gill Sans MT" charset="0"/>
                <a:ea typeface="Gill Sans MT" charset="0"/>
                <a:cs typeface="Gill Sans MT" charset="0"/>
              </a:rPr>
              <a:t>ecide what is most important.</a:t>
            </a:r>
            <a:endParaRPr lang="en-US" altLang="en-US" sz="2400" dirty="0">
              <a:latin typeface="Gill Sans MT" charset="0"/>
              <a:ea typeface="Gill Sans MT" charset="0"/>
              <a:cs typeface="Gill Sans MT" charset="0"/>
            </a:endParaRPr>
          </a:p>
          <a:p>
            <a:pPr eaLnBrk="1" hangingPunct="1">
              <a:lnSpc>
                <a:spcPct val="90000"/>
              </a:lnSpc>
              <a:buFontTx/>
              <a:buNone/>
            </a:pPr>
            <a:r>
              <a:rPr lang="en-US" altLang="en-US" sz="4400" b="1" dirty="0">
                <a:solidFill>
                  <a:srgbClr val="CC0000"/>
                </a:solidFill>
                <a:latin typeface="Gill Sans MT" charset="0"/>
                <a:ea typeface="Gill Sans MT" charset="0"/>
                <a:cs typeface="Gill Sans MT" charset="0"/>
              </a:rPr>
              <a:t>E</a:t>
            </a:r>
            <a:r>
              <a:rPr lang="en-US" altLang="en-US" sz="2400" b="1" dirty="0">
                <a:latin typeface="Gill Sans MT" charset="0"/>
                <a:ea typeface="Gill Sans MT" charset="0"/>
                <a:cs typeface="Gill Sans MT" charset="0"/>
              </a:rPr>
              <a:t>liminate the unessential.	</a:t>
            </a:r>
            <a:endParaRPr lang="en-US" altLang="en-US" sz="2400" dirty="0">
              <a:latin typeface="Gill Sans MT" charset="0"/>
              <a:ea typeface="Gill Sans MT" charset="0"/>
              <a:cs typeface="Gill Sans MT" charset="0"/>
            </a:endParaRPr>
          </a:p>
          <a:p>
            <a:pPr eaLnBrk="1" hangingPunct="1">
              <a:lnSpc>
                <a:spcPct val="90000"/>
              </a:lnSpc>
              <a:buFontTx/>
              <a:buNone/>
            </a:pPr>
            <a:r>
              <a:rPr lang="en-US" altLang="en-US" sz="4400" b="1" dirty="0">
                <a:solidFill>
                  <a:srgbClr val="CC0000"/>
                </a:solidFill>
                <a:latin typeface="Gill Sans MT" charset="0"/>
                <a:ea typeface="Gill Sans MT" charset="0"/>
                <a:cs typeface="Gill Sans MT" charset="0"/>
              </a:rPr>
              <a:t>S</a:t>
            </a:r>
            <a:r>
              <a:rPr lang="en-US" altLang="en-US" sz="2400" b="1" dirty="0">
                <a:latin typeface="Gill Sans MT" charset="0"/>
                <a:ea typeface="Gill Sans MT" charset="0"/>
                <a:cs typeface="Gill Sans MT" charset="0"/>
              </a:rPr>
              <a:t>chedule time with the Word.</a:t>
            </a:r>
            <a:endParaRPr lang="en-US" altLang="en-US" sz="2400" dirty="0">
              <a:latin typeface="Gill Sans MT" charset="0"/>
              <a:ea typeface="Gill Sans MT" charset="0"/>
              <a:cs typeface="Gill Sans MT" charset="0"/>
            </a:endParaRPr>
          </a:p>
          <a:p>
            <a:pPr eaLnBrk="1" hangingPunct="1">
              <a:lnSpc>
                <a:spcPct val="90000"/>
              </a:lnSpc>
              <a:buFontTx/>
              <a:buNone/>
            </a:pPr>
            <a:r>
              <a:rPr lang="en-US" altLang="en-US" sz="4800" b="1" dirty="0">
                <a:solidFill>
                  <a:srgbClr val="CC0000"/>
                </a:solidFill>
                <a:latin typeface="Gill Sans MT" charset="0"/>
                <a:ea typeface="Gill Sans MT" charset="0"/>
                <a:cs typeface="Gill Sans MT" charset="0"/>
              </a:rPr>
              <a:t>I</a:t>
            </a:r>
            <a:r>
              <a:rPr lang="en-US" altLang="en-US" sz="2400" b="1" dirty="0">
                <a:latin typeface="Gill Sans MT" charset="0"/>
                <a:ea typeface="Gill Sans MT" charset="0"/>
                <a:cs typeface="Gill Sans MT" charset="0"/>
              </a:rPr>
              <a:t>nvite God to help you.</a:t>
            </a:r>
          </a:p>
          <a:p>
            <a:pPr eaLnBrk="1" hangingPunct="1">
              <a:lnSpc>
                <a:spcPct val="90000"/>
              </a:lnSpc>
              <a:buFontTx/>
              <a:buNone/>
            </a:pPr>
            <a:r>
              <a:rPr lang="en-US" altLang="en-US" sz="4800" b="1" dirty="0">
                <a:solidFill>
                  <a:srgbClr val="CC0000"/>
                </a:solidFill>
                <a:latin typeface="Gill Sans MT" charset="0"/>
                <a:ea typeface="Gill Sans MT" charset="0"/>
                <a:cs typeface="Gill Sans MT" charset="0"/>
              </a:rPr>
              <a:t>R</a:t>
            </a:r>
            <a:r>
              <a:rPr lang="en-US" altLang="en-US" sz="2400" b="1" dirty="0">
                <a:latin typeface="Gill Sans MT" charset="0"/>
                <a:ea typeface="Gill Sans MT" charset="0"/>
                <a:cs typeface="Gill Sans MT" charset="0"/>
              </a:rPr>
              <a:t>epetition forms the habit.</a:t>
            </a:r>
            <a:endParaRPr lang="en-US" altLang="en-US" sz="2400" dirty="0">
              <a:latin typeface="Gill Sans MT" charset="0"/>
              <a:ea typeface="Gill Sans MT" charset="0"/>
              <a:cs typeface="Gill Sans MT" charset="0"/>
            </a:endParaRPr>
          </a:p>
          <a:p>
            <a:pPr eaLnBrk="1" hangingPunct="1">
              <a:lnSpc>
                <a:spcPct val="90000"/>
              </a:lnSpc>
              <a:buFontTx/>
              <a:buNone/>
            </a:pPr>
            <a:r>
              <a:rPr lang="en-US" altLang="en-US" sz="5400" b="1" dirty="0">
                <a:solidFill>
                  <a:srgbClr val="CC0000"/>
                </a:solidFill>
                <a:latin typeface="Gill Sans MT" charset="0"/>
                <a:ea typeface="Gill Sans MT" charset="0"/>
                <a:cs typeface="Gill Sans MT" charset="0"/>
              </a:rPr>
              <a:t>E</a:t>
            </a:r>
            <a:r>
              <a:rPr lang="en-US" altLang="en-US" sz="2400" b="1" dirty="0">
                <a:latin typeface="Gill Sans MT" charset="0"/>
                <a:ea typeface="Gill Sans MT" charset="0"/>
                <a:cs typeface="Gill Sans MT" charset="0"/>
              </a:rPr>
              <a:t>steem the Word above all else.	</a:t>
            </a:r>
          </a:p>
        </p:txBody>
      </p:sp>
    </p:spTree>
    <p:extLst>
      <p:ext uri="{BB962C8B-B14F-4D97-AF65-F5344CB8AC3E}">
        <p14:creationId xmlns:p14="http://schemas.microsoft.com/office/powerpoint/2010/main" val="1928371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309096" cy="6858001"/>
          </a:xfrm>
          <a:prstGeom prst="rect">
            <a:avLst/>
          </a:prstGeom>
        </p:spPr>
      </p:pic>
      <p:sp>
        <p:nvSpPr>
          <p:cNvPr id="3" name="Content Placeholder 2"/>
          <p:cNvSpPr>
            <a:spLocks noGrp="1"/>
          </p:cNvSpPr>
          <p:nvPr>
            <p:ph idx="1"/>
          </p:nvPr>
        </p:nvSpPr>
        <p:spPr>
          <a:xfrm>
            <a:off x="628650" y="1414145"/>
            <a:ext cx="7886700" cy="4351338"/>
          </a:xfrm>
        </p:spPr>
        <p:txBody>
          <a:bodyPr>
            <a:normAutofit/>
          </a:bodyPr>
          <a:lstStyle/>
          <a:p>
            <a:pPr marL="0" indent="0" algn="ctr">
              <a:buNone/>
            </a:pPr>
            <a:r>
              <a:rPr lang="en-US" sz="4000" dirty="0">
                <a:latin typeface="Gill Sans MT" charset="0"/>
                <a:ea typeface="Gill Sans MT" charset="0"/>
                <a:cs typeface="Gill Sans MT" charset="0"/>
              </a:rPr>
              <a:t> </a:t>
            </a:r>
          </a:p>
          <a:p>
            <a:pPr marL="0" indent="0" algn="ctr">
              <a:buNone/>
            </a:pPr>
            <a:r>
              <a:rPr lang="en-US" sz="4000" dirty="0">
                <a:latin typeface="Gill Sans MT" charset="0"/>
                <a:ea typeface="Gill Sans MT" charset="0"/>
                <a:cs typeface="Gill Sans MT" charset="0"/>
              </a:rPr>
              <a:t>“Seek ye first the kingdom of God and His righteousness.” </a:t>
            </a:r>
          </a:p>
          <a:p>
            <a:pPr marL="0" indent="0" algn="ctr">
              <a:buNone/>
            </a:pPr>
            <a:r>
              <a:rPr lang="en-US" sz="3200" dirty="0">
                <a:latin typeface="Gill Sans MT" charset="0"/>
                <a:ea typeface="Gill Sans MT" charset="0"/>
                <a:cs typeface="Gill Sans MT" charset="0"/>
              </a:rPr>
              <a:t>Matthew 6:33</a:t>
            </a:r>
          </a:p>
          <a:p>
            <a:pPr marL="0" indent="0" algn="ctr">
              <a:buNone/>
            </a:pPr>
            <a:endParaRPr lang="en-US" sz="3200" dirty="0">
              <a:latin typeface="Gill Sans MT" charset="0"/>
              <a:ea typeface="Gill Sans MT" charset="0"/>
              <a:cs typeface="Gill Sans MT" charset="0"/>
            </a:endParaRPr>
          </a:p>
          <a:p>
            <a:pPr marL="0" indent="0" algn="ctr">
              <a:buNone/>
            </a:pPr>
            <a:r>
              <a:rPr lang="en-US" sz="4000" dirty="0">
                <a:solidFill>
                  <a:srgbClr val="002060"/>
                </a:solidFill>
                <a:latin typeface="Gill Sans MT" charset="0"/>
                <a:ea typeface="Gill Sans MT" charset="0"/>
                <a:cs typeface="Gill Sans MT" charset="0"/>
              </a:rPr>
              <a:t>Put Him first in your life!</a:t>
            </a:r>
          </a:p>
        </p:txBody>
      </p:sp>
    </p:spTree>
    <p:extLst>
      <p:ext uri="{BB962C8B-B14F-4D97-AF65-F5344CB8AC3E}">
        <p14:creationId xmlns:p14="http://schemas.microsoft.com/office/powerpoint/2010/main" val="650567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309096" cy="6857999"/>
          </a:xfrm>
          <a:prstGeom prst="rect">
            <a:avLst/>
          </a:prstGeom>
        </p:spPr>
      </p:pic>
    </p:spTree>
    <p:extLst>
      <p:ext uri="{BB962C8B-B14F-4D97-AF65-F5344CB8AC3E}">
        <p14:creationId xmlns:p14="http://schemas.microsoft.com/office/powerpoint/2010/main" val="1832332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309096" cy="6857999"/>
          </a:xfrm>
          <a:prstGeom prst="rect">
            <a:avLst/>
          </a:prstGeom>
        </p:spPr>
      </p:pic>
      <p:sp>
        <p:nvSpPr>
          <p:cNvPr id="3075" name="Rectangle 3"/>
          <p:cNvSpPr>
            <a:spLocks noGrp="1" noChangeArrowheads="1"/>
          </p:cNvSpPr>
          <p:nvPr>
            <p:ph type="body" idx="1"/>
          </p:nvPr>
        </p:nvSpPr>
        <p:spPr>
          <a:xfrm>
            <a:off x="137160" y="2286001"/>
            <a:ext cx="6372864" cy="2286000"/>
          </a:xfrm>
        </p:spPr>
        <p:txBody>
          <a:bodyPr>
            <a:normAutofit/>
          </a:bodyPr>
          <a:lstStyle/>
          <a:p>
            <a:pPr algn="ctr" eaLnBrk="1" hangingPunct="1">
              <a:buFontTx/>
              <a:buNone/>
              <a:defRPr/>
            </a:pPr>
            <a:r>
              <a:rPr lang="en-US" altLang="en-US" sz="6000" b="1" dirty="0">
                <a:latin typeface="Gill Sans MT" charset="0"/>
                <a:ea typeface="Gill Sans MT" charset="0"/>
                <a:cs typeface="Gill Sans MT" charset="0"/>
              </a:rPr>
              <a:t>D</a:t>
            </a:r>
            <a:r>
              <a:rPr lang="en-US" altLang="en-US" sz="4800" b="1" dirty="0">
                <a:latin typeface="Gill Sans MT" charset="0"/>
                <a:ea typeface="Gill Sans MT" charset="0"/>
                <a:cs typeface="Gill Sans MT" charset="0"/>
              </a:rPr>
              <a:t> - Decide what is most important</a:t>
            </a:r>
          </a:p>
        </p:txBody>
      </p:sp>
      <p:pic>
        <p:nvPicPr>
          <p:cNvPr id="3" name="Picture 2"/>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537960" y="1851661"/>
            <a:ext cx="2606040" cy="2994660"/>
          </a:xfrm>
          <a:prstGeom prst="rect">
            <a:avLst/>
          </a:prstGeom>
          <a:ln>
            <a:noFill/>
          </a:ln>
          <a:effectLst>
            <a:softEdge rad="112500"/>
          </a:effectLst>
        </p:spPr>
      </p:pic>
    </p:spTree>
    <p:extLst>
      <p:ext uri="{BB962C8B-B14F-4D97-AF65-F5344CB8AC3E}">
        <p14:creationId xmlns:p14="http://schemas.microsoft.com/office/powerpoint/2010/main" val="1109463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309096" cy="6858001"/>
          </a:xfrm>
          <a:prstGeom prst="rect">
            <a:avLst/>
          </a:prstGeom>
        </p:spPr>
      </p:pic>
      <p:sp>
        <p:nvSpPr>
          <p:cNvPr id="4099" name="Rectangle 3"/>
          <p:cNvSpPr>
            <a:spLocks noGrp="1" noChangeArrowheads="1"/>
          </p:cNvSpPr>
          <p:nvPr>
            <p:ph type="body" idx="1"/>
          </p:nvPr>
        </p:nvSpPr>
        <p:spPr>
          <a:xfrm>
            <a:off x="708660" y="1851661"/>
            <a:ext cx="7909560" cy="3634740"/>
          </a:xfrm>
          <a:extLs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a:noAutofit/>
          </a:bodyPr>
          <a:lstStyle/>
          <a:p>
            <a:pPr eaLnBrk="1" hangingPunct="1">
              <a:buFontTx/>
              <a:buNone/>
            </a:pPr>
            <a:endParaRPr lang="en-US" altLang="en-US" sz="3200" dirty="0">
              <a:latin typeface="Gill Sans MT" charset="0"/>
              <a:ea typeface="Gill Sans MT" charset="0"/>
              <a:cs typeface="Gill Sans MT" charset="0"/>
            </a:endParaRPr>
          </a:p>
          <a:p>
            <a:pPr algn="ctr" eaLnBrk="1" hangingPunct="1">
              <a:buFontTx/>
              <a:buNone/>
            </a:pPr>
            <a:r>
              <a:rPr lang="en-US" altLang="en-US" sz="3200" i="1" dirty="0">
                <a:latin typeface="Gill Sans MT" charset="0"/>
                <a:ea typeface="Gill Sans MT" charset="0"/>
                <a:cs typeface="Gill Sans MT" charset="0"/>
              </a:rPr>
              <a:t>    “For what shall it profit a man if he gain the whole world and lose his own soul?”  Or  “What shall it profit a woman if she gain the whole world and lose her own soul.”</a:t>
            </a:r>
            <a:r>
              <a:rPr lang="en-US" altLang="en-US" sz="3200" dirty="0">
                <a:latin typeface="Gill Sans MT" charset="0"/>
                <a:ea typeface="Gill Sans MT" charset="0"/>
                <a:cs typeface="Gill Sans MT" charset="0"/>
              </a:rPr>
              <a:t>  </a:t>
            </a:r>
          </a:p>
          <a:p>
            <a:pPr algn="ctr" eaLnBrk="1" hangingPunct="1">
              <a:buFontTx/>
              <a:buNone/>
            </a:pPr>
            <a:r>
              <a:rPr lang="en-US" altLang="en-US" sz="3200" dirty="0">
                <a:latin typeface="Gill Sans MT" charset="0"/>
                <a:ea typeface="Gill Sans MT" charset="0"/>
                <a:cs typeface="Gill Sans MT" charset="0"/>
              </a:rPr>
              <a:t>Mark 8:38</a:t>
            </a:r>
          </a:p>
          <a:p>
            <a:pPr eaLnBrk="1" hangingPunct="1">
              <a:buFontTx/>
              <a:buNone/>
            </a:pPr>
            <a:endParaRPr lang="en-US" altLang="en-US" sz="3200" dirty="0">
              <a:latin typeface="Gill Sans MT" charset="0"/>
              <a:ea typeface="Gill Sans MT" charset="0"/>
              <a:cs typeface="Gill Sans MT" charset="0"/>
            </a:endParaRPr>
          </a:p>
          <a:p>
            <a:pPr algn="ctr" eaLnBrk="1" hangingPunct="1">
              <a:buFontTx/>
              <a:buNone/>
            </a:pPr>
            <a:r>
              <a:rPr lang="en-US" altLang="en-US" sz="3200" b="1" dirty="0">
                <a:solidFill>
                  <a:srgbClr val="002060"/>
                </a:solidFill>
                <a:latin typeface="Gill Sans MT" charset="0"/>
                <a:ea typeface="Gill Sans MT" charset="0"/>
                <a:cs typeface="Gill Sans MT" charset="0"/>
              </a:rPr>
              <a:t>Decide what is important!</a:t>
            </a:r>
          </a:p>
        </p:txBody>
      </p:sp>
    </p:spTree>
    <p:extLst>
      <p:ext uri="{BB962C8B-B14F-4D97-AF65-F5344CB8AC3E}">
        <p14:creationId xmlns:p14="http://schemas.microsoft.com/office/powerpoint/2010/main" val="644726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309096" cy="6857999"/>
          </a:xfrm>
          <a:prstGeom prst="rect">
            <a:avLst/>
          </a:prstGeom>
        </p:spPr>
      </p:pic>
      <p:graphicFrame>
        <p:nvGraphicFramePr>
          <p:cNvPr id="4" name="Content Placeholder 3"/>
          <p:cNvGraphicFramePr>
            <a:graphicFrameLocks noGrp="1"/>
          </p:cNvGraphicFramePr>
          <p:nvPr>
            <p:ph idx="1"/>
            <p:extLst>
              <p:ext uri="{D42A27DB-BD31-4B8C-83A1-F6EECF244321}">
                <p14:modId xmlns:p14="http://schemas.microsoft.com/office/powerpoint/2010/main" val="1383483313"/>
              </p:ext>
            </p:extLst>
          </p:nvPr>
        </p:nvGraphicFramePr>
        <p:xfrm>
          <a:off x="742950" y="947367"/>
          <a:ext cx="7898130" cy="5486400"/>
        </p:xfrm>
        <a:graphic>
          <a:graphicData uri="http://schemas.openxmlformats.org/drawingml/2006/table">
            <a:tbl>
              <a:tblPr/>
              <a:tblGrid>
                <a:gridCol w="7898130">
                  <a:extLst>
                    <a:ext uri="{9D8B030D-6E8A-4147-A177-3AD203B41FA5}">
                      <a16:colId xmlns:a16="http://schemas.microsoft.com/office/drawing/2014/main" val="20000"/>
                    </a:ext>
                  </a:extLst>
                </a:gridCol>
              </a:tblGrid>
              <a:tr h="0">
                <a:tc>
                  <a:txBody>
                    <a:bodyPr/>
                    <a:lstStyle/>
                    <a:p>
                      <a:pPr marL="0" marR="0">
                        <a:spcBef>
                          <a:spcPts val="0"/>
                        </a:spcBef>
                        <a:spcAft>
                          <a:spcPts val="0"/>
                        </a:spcAft>
                      </a:pPr>
                      <a:r>
                        <a:rPr lang="en-US" sz="2400" b="1" dirty="0">
                          <a:effectLst/>
                          <a:latin typeface="Gill Sans MT" charset="0"/>
                          <a:ea typeface="Gill Sans MT" charset="0"/>
                          <a:cs typeface="Gill Sans MT" charset="0"/>
                        </a:rPr>
                        <a:t> </a:t>
                      </a:r>
                      <a:endParaRPr lang="en-US" sz="2400" dirty="0">
                        <a:effectLst/>
                        <a:latin typeface="Gill Sans MT" charset="0"/>
                        <a:ea typeface="Gill Sans MT" charset="0"/>
                        <a:cs typeface="Gill Sans MT" charset="0"/>
                      </a:endParaRPr>
                    </a:p>
                    <a:p>
                      <a:pPr marL="0" marR="0">
                        <a:spcBef>
                          <a:spcPts val="0"/>
                        </a:spcBef>
                        <a:spcAft>
                          <a:spcPts val="0"/>
                        </a:spcAft>
                      </a:pPr>
                      <a:r>
                        <a:rPr lang="en-US" sz="3200" b="1" dirty="0">
                          <a:effectLst/>
                          <a:latin typeface="Gill Sans MT" charset="0"/>
                          <a:ea typeface="Gill Sans MT" charset="0"/>
                          <a:cs typeface="Gill Sans MT" charset="0"/>
                        </a:rPr>
                        <a:t>Group Work Assignment 2:  </a:t>
                      </a:r>
                    </a:p>
                    <a:p>
                      <a:pPr marL="0" marR="0">
                        <a:spcBef>
                          <a:spcPts val="0"/>
                        </a:spcBef>
                        <a:spcAft>
                          <a:spcPts val="0"/>
                        </a:spcAft>
                      </a:pPr>
                      <a:r>
                        <a:rPr lang="en-US" sz="3200" b="1" dirty="0">
                          <a:effectLst/>
                          <a:latin typeface="Gill Sans MT" charset="0"/>
                          <a:ea typeface="Gill Sans MT" charset="0"/>
                          <a:cs typeface="Gill Sans MT" charset="0"/>
                        </a:rPr>
                        <a:t>Bible Verse Contest</a:t>
                      </a:r>
                      <a:endParaRPr lang="en-US" sz="2400" dirty="0">
                        <a:effectLst/>
                        <a:latin typeface="Gill Sans MT" charset="0"/>
                        <a:ea typeface="Gill Sans MT" charset="0"/>
                        <a:cs typeface="Gill Sans MT" charset="0"/>
                      </a:endParaRPr>
                    </a:p>
                    <a:p>
                      <a:pPr marL="0" marR="0">
                        <a:spcBef>
                          <a:spcPts val="0"/>
                        </a:spcBef>
                        <a:spcAft>
                          <a:spcPts val="0"/>
                        </a:spcAft>
                        <a:tabLst>
                          <a:tab pos="2743200" algn="ctr"/>
                          <a:tab pos="5486400" algn="r"/>
                          <a:tab pos="457200" algn="l"/>
                        </a:tabLst>
                      </a:pPr>
                      <a:r>
                        <a:rPr lang="en-US" sz="2400" dirty="0">
                          <a:effectLst/>
                          <a:latin typeface="Gill Sans MT" charset="0"/>
                          <a:ea typeface="Gill Sans MT" charset="0"/>
                          <a:cs typeface="Gill Sans MT" charset="0"/>
                        </a:rPr>
                        <a:t> </a:t>
                      </a:r>
                    </a:p>
                    <a:p>
                      <a:pPr marL="0" marR="0">
                        <a:spcBef>
                          <a:spcPts val="0"/>
                        </a:spcBef>
                        <a:spcAft>
                          <a:spcPts val="0"/>
                        </a:spcAft>
                      </a:pPr>
                      <a:r>
                        <a:rPr lang="en-US" sz="2400" b="1" i="1" dirty="0">
                          <a:effectLst/>
                          <a:latin typeface="Gill Sans MT" charset="0"/>
                          <a:ea typeface="Gill Sans MT" charset="0"/>
                          <a:cs typeface="Gill Sans MT" charset="0"/>
                        </a:rPr>
                        <a:t>To The Presenter</a:t>
                      </a:r>
                      <a:r>
                        <a:rPr lang="en-US" sz="2400" b="1" dirty="0">
                          <a:effectLst/>
                          <a:latin typeface="Gill Sans MT" charset="0"/>
                          <a:ea typeface="Gill Sans MT" charset="0"/>
                          <a:cs typeface="Gill Sans MT" charset="0"/>
                        </a:rPr>
                        <a:t>:</a:t>
                      </a:r>
                      <a:r>
                        <a:rPr lang="en-US" sz="2400" dirty="0">
                          <a:effectLst/>
                          <a:latin typeface="Gill Sans MT" charset="0"/>
                          <a:ea typeface="Gill Sans MT" charset="0"/>
                          <a:cs typeface="Gill Sans MT" charset="0"/>
                        </a:rPr>
                        <a:t> Ask them to get in groups of five or six and form a circle, standing.  When you signal them, they are to begin one at a time around the circle reciting Bible verses from memory.  Each person recites one verse.  No one may repeat a verse already said.  Tell them to keep going around and around as long as they can remember a verse to recite.  When someone can no longer think of a verse, they should sit down.  Allow them five or six minutes for this.  Then congratulate them on having so many still standing!</a:t>
                      </a:r>
                    </a:p>
                    <a:p>
                      <a:pPr marL="0" marR="0">
                        <a:spcBef>
                          <a:spcPts val="0"/>
                        </a:spcBef>
                        <a:spcAft>
                          <a:spcPts val="0"/>
                        </a:spcAft>
                      </a:pPr>
                      <a:r>
                        <a:rPr lang="en-US" sz="3200" b="1" dirty="0">
                          <a:effectLst/>
                          <a:latin typeface="Gill Sans MT" charset="0"/>
                          <a:ea typeface="Gill Sans MT" charset="0"/>
                          <a:cs typeface="Gill Sans MT" charset="0"/>
                        </a:rPr>
                        <a:t> </a:t>
                      </a:r>
                      <a:endParaRPr lang="en-US" sz="2400" dirty="0">
                        <a:effectLst/>
                        <a:latin typeface="Gill Sans MT" charset="0"/>
                        <a:ea typeface="Gill Sans MT" charset="0"/>
                        <a:cs typeface="Gill Sans MT" charset="0"/>
                      </a:endParaRPr>
                    </a:p>
                  </a:txBody>
                  <a:tcPr marL="68580" marR="68580" marT="0" marB="0">
                    <a:lnL>
                      <a:noFill/>
                    </a:lnL>
                    <a:lnR>
                      <a:noFill/>
                    </a:lnR>
                    <a:lnT>
                      <a:noFill/>
                    </a:lnT>
                    <a:lnB>
                      <a:noFill/>
                    </a:lnB>
                    <a:solidFill>
                      <a:srgbClr val="E6E6E6"/>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161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309096" cy="6857999"/>
          </a:xfrm>
          <a:prstGeom prst="rect">
            <a:avLst/>
          </a:prstGeom>
        </p:spPr>
      </p:pic>
      <p:sp>
        <p:nvSpPr>
          <p:cNvPr id="5123" name="Rectangle 3"/>
          <p:cNvSpPr>
            <a:spLocks noGrp="1" noChangeArrowheads="1"/>
          </p:cNvSpPr>
          <p:nvPr>
            <p:ph type="body" idx="1"/>
          </p:nvPr>
        </p:nvSpPr>
        <p:spPr>
          <a:xfrm>
            <a:off x="160020" y="2255838"/>
            <a:ext cx="4914900" cy="3611562"/>
          </a:xfrm>
        </p:spPr>
        <p:txBody>
          <a:bodyPr>
            <a:normAutofit/>
          </a:bodyPr>
          <a:lstStyle/>
          <a:p>
            <a:pPr algn="ctr" eaLnBrk="1" hangingPunct="1">
              <a:buFontTx/>
              <a:buNone/>
              <a:defRPr/>
            </a:pPr>
            <a:r>
              <a:rPr lang="en-US" altLang="en-US" sz="6000" b="1" i="1">
                <a:latin typeface="Gill Sans MT" charset="0"/>
                <a:ea typeface="Gill Sans MT" charset="0"/>
                <a:cs typeface="Gill Sans MT" charset="0"/>
              </a:rPr>
              <a:t>E </a:t>
            </a:r>
            <a:r>
              <a:rPr lang="en-US" altLang="en-US" sz="4800" b="1" i="1">
                <a:latin typeface="Gill Sans MT" charset="0"/>
                <a:ea typeface="Gill Sans MT" charset="0"/>
                <a:cs typeface="Gill Sans MT" charset="0"/>
              </a:rPr>
              <a:t>- Eliminate the Unessential</a:t>
            </a:r>
          </a:p>
        </p:txBody>
      </p:sp>
      <p:pic>
        <p:nvPicPr>
          <p:cNvPr id="2" name="Picture 1"/>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061554" y="2103120"/>
            <a:ext cx="4004371" cy="4076700"/>
          </a:xfrm>
          <a:prstGeom prst="rect">
            <a:avLst/>
          </a:prstGeom>
          <a:ln>
            <a:noFill/>
          </a:ln>
          <a:effectLst>
            <a:softEdge rad="112500"/>
          </a:effectLst>
        </p:spPr>
      </p:pic>
    </p:spTree>
    <p:extLst>
      <p:ext uri="{BB962C8B-B14F-4D97-AF65-F5344CB8AC3E}">
        <p14:creationId xmlns:p14="http://schemas.microsoft.com/office/powerpoint/2010/main" val="1856832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309096" cy="6858001"/>
          </a:xfrm>
          <a:prstGeom prst="rect">
            <a:avLst/>
          </a:prstGeom>
        </p:spPr>
      </p:pic>
      <p:sp>
        <p:nvSpPr>
          <p:cNvPr id="3" name="Content Placeholder 2"/>
          <p:cNvSpPr>
            <a:spLocks noGrp="1"/>
          </p:cNvSpPr>
          <p:nvPr>
            <p:ph idx="1"/>
          </p:nvPr>
        </p:nvSpPr>
        <p:spPr>
          <a:xfrm>
            <a:off x="628650" y="1414145"/>
            <a:ext cx="7886700" cy="4351338"/>
          </a:xfrm>
        </p:spPr>
        <p:txBody>
          <a:bodyPr>
            <a:normAutofit/>
          </a:bodyPr>
          <a:lstStyle/>
          <a:p>
            <a:pPr marL="0" indent="0" algn="ctr">
              <a:buNone/>
            </a:pPr>
            <a:r>
              <a:rPr lang="en-US" sz="4000" dirty="0">
                <a:latin typeface="Gill Sans MT" charset="0"/>
                <a:ea typeface="Gill Sans MT" charset="0"/>
                <a:cs typeface="Gill Sans MT" charset="0"/>
              </a:rPr>
              <a:t> </a:t>
            </a:r>
          </a:p>
          <a:p>
            <a:pPr marL="0" indent="0" algn="ctr">
              <a:buNone/>
            </a:pPr>
            <a:r>
              <a:rPr lang="en-US" sz="4000" dirty="0">
                <a:latin typeface="Gill Sans MT" charset="0"/>
                <a:ea typeface="Gill Sans MT" charset="0"/>
                <a:cs typeface="Gill Sans MT" charset="0"/>
              </a:rPr>
              <a:t>“Seek ye first the kingdom of God and His righteousness.” </a:t>
            </a:r>
          </a:p>
          <a:p>
            <a:pPr marL="0" indent="0" algn="ctr">
              <a:buNone/>
            </a:pPr>
            <a:r>
              <a:rPr lang="en-US" sz="3200" dirty="0">
                <a:latin typeface="Gill Sans MT" charset="0"/>
                <a:ea typeface="Gill Sans MT" charset="0"/>
                <a:cs typeface="Gill Sans MT" charset="0"/>
              </a:rPr>
              <a:t>Matthew 6:33</a:t>
            </a:r>
          </a:p>
          <a:p>
            <a:pPr marL="0" indent="0" algn="ctr">
              <a:buNone/>
            </a:pPr>
            <a:endParaRPr lang="en-US" sz="3200" dirty="0">
              <a:latin typeface="Gill Sans MT" charset="0"/>
              <a:ea typeface="Gill Sans MT" charset="0"/>
              <a:cs typeface="Gill Sans MT" charset="0"/>
            </a:endParaRPr>
          </a:p>
          <a:p>
            <a:pPr marL="0" indent="0" algn="ctr">
              <a:buNone/>
            </a:pPr>
            <a:r>
              <a:rPr lang="en-US" sz="4000" dirty="0">
                <a:solidFill>
                  <a:srgbClr val="002060"/>
                </a:solidFill>
                <a:latin typeface="Gill Sans MT" charset="0"/>
                <a:ea typeface="Gill Sans MT" charset="0"/>
                <a:cs typeface="Gill Sans MT" charset="0"/>
              </a:rPr>
              <a:t>Put Him first in your life!</a:t>
            </a:r>
          </a:p>
        </p:txBody>
      </p:sp>
    </p:spTree>
    <p:extLst>
      <p:ext uri="{BB962C8B-B14F-4D97-AF65-F5344CB8AC3E}">
        <p14:creationId xmlns:p14="http://schemas.microsoft.com/office/powerpoint/2010/main" val="796424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309096" cy="6857999"/>
          </a:xfrm>
          <a:prstGeom prst="rect">
            <a:avLst/>
          </a:prstGeom>
        </p:spPr>
      </p:pic>
    </p:spTree>
    <p:extLst>
      <p:ext uri="{BB962C8B-B14F-4D97-AF65-F5344CB8AC3E}">
        <p14:creationId xmlns:p14="http://schemas.microsoft.com/office/powerpoint/2010/main" val="191459166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116</TotalTime>
  <Words>1028</Words>
  <Application>Microsoft Macintosh PowerPoint</Application>
  <PresentationFormat>On-screen Show (4:3)</PresentationFormat>
  <Paragraphs>338</Paragraphs>
  <Slides>23</Slides>
  <Notes>23</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Calibri</vt:lpstr>
      <vt:lpstr>Calibri Light</vt:lpstr>
      <vt:lpstr>Gill Sans MT</vt:lpstr>
      <vt:lpstr>Gill Sans MT Condensed</vt:lpstr>
      <vt:lpstr>Palatino Linotype</vt:lpstr>
      <vt:lpstr>Rockwell</vt:lpstr>
      <vt:lpstr>Times New Roman</vt:lpstr>
      <vt:lpstr>Office Theme</vt:lpstr>
      <vt:lpstr>Desire the Word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Did you notice the tools Emilie used to help her have time for God’s Word? </vt:lpstr>
      <vt:lpstr>PowerPoint Presentation</vt:lpstr>
      <vt:lpstr>PowerPoint Presentation</vt:lpstr>
      <vt:lpstr>PowerPoint Presentation</vt:lpstr>
      <vt:lpstr>PowerPoint Presentation</vt:lpstr>
      <vt:lpstr>PowerPoint Presentation</vt:lpstr>
      <vt:lpstr>PowerPoint Presentation</vt:lpstr>
      <vt:lpstr>Desire the Word    LESSONS FROM THE LIVES OF CHRISTIAN WOMEN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Desire the Word </dc:title>
  <dc:creator>Arrais, Raquel</dc:creator>
  <cp:lastModifiedBy>Turner, Rebecca</cp:lastModifiedBy>
  <cp:revision>19</cp:revision>
  <dcterms:created xsi:type="dcterms:W3CDTF">2016-02-18T19:19:38Z</dcterms:created>
  <dcterms:modified xsi:type="dcterms:W3CDTF">2019-10-02T21:02:03Z</dcterms:modified>
</cp:coreProperties>
</file>